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 id="2147483683" r:id="rId3"/>
  </p:sldMasterIdLst>
  <p:notesMasterIdLst>
    <p:notesMasterId r:id="rId4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328783-B2FD-499F-87F2-EC117C599AB5}">
  <a:tblStyle styleId="{BC328783-B2FD-499F-87F2-EC117C599AB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9" d="100"/>
          <a:sy n="99" d="100"/>
        </p:scale>
        <p:origin x="99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8618aae91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8618aae91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618aae91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618aae91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8618aae910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8618aae91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862c8345d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862c8345d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8618aae91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8618aae91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8618aae91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8618aae91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862c8345d3_11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g2862c8345d3_11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862c8345d3_11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2862c8345d3_11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862c8345d3_11_9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2862c8345d3_11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862c8345d3_11_9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2862c8345d3_11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862c8345d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862c8345d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862c8345d3_11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2862c8345d3_1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862c8345d3_11_11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2862c8345d3_11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862c8345d3_15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2862c8345d3_15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862c8345d3_11_1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2862c8345d3_11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62c8345d3_11_1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g2862c8345d3_11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862c8345d3_11_15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2862c8345d3_11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862c8345d3_11_15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g2862c8345d3_11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862c8345d3_11_16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g2862c8345d3_11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862c8345d3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862c8345d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62c8345d3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62c8345d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862c8345d3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862c8345d3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862c8345d3_7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862c8345d3_7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862c8345d3_3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de" sz="1400">
                <a:solidFill>
                  <a:schemeClr val="dk1"/>
                </a:solidFill>
                <a:latin typeface="Calibri"/>
                <a:ea typeface="Calibri"/>
                <a:cs typeface="Calibri"/>
                <a:sym typeface="Calibri"/>
              </a:rPr>
              <a:t>Flutter ist UI Entwicklungskit entwickelt von Google. Platform independent, Performant, unterstützt Hot Reloads, viele optionen für UI widgets</a:t>
            </a:r>
            <a:endParaRPr sz="14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3300"/>
              <a:buFont typeface="Calibri"/>
              <a:buNone/>
            </a:pPr>
            <a:r>
              <a:rPr lang="de" sz="1400">
                <a:solidFill>
                  <a:schemeClr val="dk1"/>
                </a:solidFill>
                <a:latin typeface="Calibri"/>
                <a:ea typeface="Calibri"/>
                <a:cs typeface="Calibri"/>
                <a:sym typeface="Calibri"/>
              </a:rPr>
              <a:t>UI in Flutter basiert auf Widgets →Im Grunde komponentenbasierter Aufbau der UI “oben nach unten” wie bei Website </a:t>
            </a:r>
            <a:br>
              <a:rPr lang="de" sz="1400" i="1">
                <a:solidFill>
                  <a:schemeClr val="dk1"/>
                </a:solidFill>
                <a:latin typeface="Calibri"/>
                <a:ea typeface="Calibri"/>
                <a:cs typeface="Calibri"/>
                <a:sym typeface="Calibri"/>
              </a:rPr>
            </a:br>
            <a:r>
              <a:rPr lang="de" sz="1400" i="1">
                <a:solidFill>
                  <a:schemeClr val="dk1"/>
                </a:solidFill>
                <a:latin typeface="Calibri"/>
                <a:ea typeface="Calibri"/>
                <a:cs typeface="Calibri"/>
                <a:sym typeface="Calibri"/>
              </a:rPr>
              <a:t>(live zeigen in App)</a:t>
            </a:r>
            <a:br>
              <a:rPr lang="de" sz="1400" i="1">
                <a:solidFill>
                  <a:schemeClr val="dk1"/>
                </a:solidFill>
                <a:latin typeface="Calibri"/>
                <a:ea typeface="Calibri"/>
                <a:cs typeface="Calibri"/>
                <a:sym typeface="Calibri"/>
              </a:rPr>
            </a:br>
            <a:r>
              <a:rPr lang="de" sz="1400">
                <a:solidFill>
                  <a:schemeClr val="dk1"/>
                </a:solidFill>
                <a:latin typeface="Calibri"/>
                <a:ea typeface="Calibri"/>
                <a:cs typeface="Calibri"/>
                <a:sym typeface="Calibri"/>
              </a:rPr>
              <a:t>Client hat kaum Rechte (kann Spiel nicht von selbst verlassen oder GoBack oder Replay Aufrufen)</a:t>
            </a:r>
            <a:endParaRPr sz="14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469" name="Google Shape;469;g2862c8345d3_3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862c8345d3_3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177800" lvl="0" indent="-107950" algn="l" rtl="0">
              <a:lnSpc>
                <a:spcPct val="90000"/>
              </a:lnSpc>
              <a:spcBef>
                <a:spcPts val="0"/>
              </a:spcBef>
              <a:spcAft>
                <a:spcPts val="0"/>
              </a:spcAft>
              <a:buClr>
                <a:schemeClr val="dk1"/>
              </a:buClr>
              <a:buSzPts val="1100"/>
              <a:buChar char="•"/>
            </a:pPr>
            <a:r>
              <a:rPr lang="de">
                <a:solidFill>
                  <a:schemeClr val="dk1"/>
                </a:solidFill>
                <a:latin typeface="Calibri"/>
                <a:ea typeface="Calibri"/>
                <a:cs typeface="Calibri"/>
                <a:sym typeface="Calibri"/>
              </a:rPr>
              <a:t>Network Analyzer sucht verbindungsbereite Geräte im lokalen Netzwerk →Network Analyzer eigentlich outdatede Library die wir angepasst haben weil nichts anderes exisitiert hat </a:t>
            </a:r>
            <a:endParaRPr>
              <a:solidFill>
                <a:schemeClr val="dk1"/>
              </a:solidFill>
              <a:latin typeface="Calibri"/>
              <a:ea typeface="Calibri"/>
              <a:cs typeface="Calibri"/>
              <a:sym typeface="Calibri"/>
            </a:endParaRPr>
          </a:p>
          <a:p>
            <a:pPr marL="177800" lvl="0" indent="-107950" algn="l" rtl="0">
              <a:lnSpc>
                <a:spcPct val="90000"/>
              </a:lnSpc>
              <a:spcBef>
                <a:spcPts val="800"/>
              </a:spcBef>
              <a:spcAft>
                <a:spcPts val="0"/>
              </a:spcAft>
              <a:buClr>
                <a:schemeClr val="dk1"/>
              </a:buClr>
              <a:buSzPts val="1100"/>
              <a:buChar char="•"/>
            </a:pPr>
            <a:r>
              <a:rPr lang="de">
                <a:solidFill>
                  <a:schemeClr val="dk1"/>
                </a:solidFill>
                <a:latin typeface="Calibri"/>
                <a:ea typeface="Calibri"/>
                <a:cs typeface="Calibri"/>
                <a:sym typeface="Calibri"/>
              </a:rPr>
              <a:t>IP-Adressen verfügbarer Geräte werden auf der Spielersuche angezeigt → Pingen aller möglichen IP-Adressen mit bestimmten offenem Port und einige millisek. wird auf antwort gewartet. Alle antwortenden geräte werden auf Spielersuche angezeigt </a:t>
            </a:r>
            <a:endParaRPr>
              <a:solidFill>
                <a:schemeClr val="dk1"/>
              </a:solidFill>
              <a:latin typeface="Calibri"/>
              <a:ea typeface="Calibri"/>
              <a:cs typeface="Calibri"/>
              <a:sym typeface="Calibri"/>
            </a:endParaRPr>
          </a:p>
          <a:p>
            <a:pPr marL="177800" lvl="0" indent="-127000" algn="l" rtl="0">
              <a:lnSpc>
                <a:spcPct val="90000"/>
              </a:lnSpc>
              <a:spcBef>
                <a:spcPts val="800"/>
              </a:spcBef>
              <a:spcAft>
                <a:spcPts val="0"/>
              </a:spcAft>
              <a:buClr>
                <a:schemeClr val="dk1"/>
              </a:buClr>
              <a:buSzPts val="1400"/>
              <a:buFont typeface="Calibri"/>
              <a:buChar char="•"/>
            </a:pPr>
            <a:r>
              <a:rPr lang="de">
                <a:solidFill>
                  <a:schemeClr val="dk1"/>
                </a:solidFill>
                <a:latin typeface="Calibri"/>
                <a:ea typeface="Calibri"/>
                <a:cs typeface="Calibri"/>
                <a:sym typeface="Calibri"/>
              </a:rPr>
              <a:t>Mit IP und Port wird auf Host ein Serversocket eröffnet. Wenn Client jetzt nach Hosts sucht wird IP des Hosts angezeigt (falls Nutzer im Hotspot des Hosts wird die IP des Hosts automatisch priorisiert) und per Klick wird auf Client Seite eine Socketverbindung über die IPs hergestellt </a:t>
            </a:r>
            <a:endParaRPr>
              <a:solidFill>
                <a:schemeClr val="dk1"/>
              </a:solidFill>
              <a:latin typeface="Calibri"/>
              <a:ea typeface="Calibri"/>
              <a:cs typeface="Calibri"/>
              <a:sym typeface="Calibri"/>
            </a:endParaRPr>
          </a:p>
          <a:p>
            <a:pPr marL="177800" lvl="0" indent="-158750" algn="l" rtl="0">
              <a:lnSpc>
                <a:spcPct val="90000"/>
              </a:lnSpc>
              <a:spcBef>
                <a:spcPts val="800"/>
              </a:spcBef>
              <a:spcAft>
                <a:spcPts val="0"/>
              </a:spcAft>
              <a:buClr>
                <a:schemeClr val="dk1"/>
              </a:buClr>
              <a:buSzPts val="1100"/>
              <a:buChar char="•"/>
            </a:pPr>
            <a:r>
              <a:rPr lang="de">
                <a:solidFill>
                  <a:schemeClr val="dk1"/>
                </a:solidFill>
                <a:latin typeface="Calibri"/>
                <a:ea typeface="Calibri"/>
                <a:cs typeface="Calibri"/>
                <a:sym typeface="Calibri"/>
              </a:rPr>
              <a:t>Validierung der Verbindung durch Connection Service in dem vordefinierte Enums ausgetauscht werden </a:t>
            </a:r>
            <a:endParaRPr>
              <a:solidFill>
                <a:schemeClr val="dk1"/>
              </a:solidFill>
              <a:latin typeface="Calibri"/>
              <a:ea typeface="Calibri"/>
              <a:cs typeface="Calibri"/>
              <a:sym typeface="Calibri"/>
            </a:endParaRPr>
          </a:p>
          <a:p>
            <a:pPr marL="177800" lvl="0" indent="0" algn="l" rtl="0">
              <a:lnSpc>
                <a:spcPct val="90000"/>
              </a:lnSpc>
              <a:spcBef>
                <a:spcPts val="800"/>
              </a:spcBef>
              <a:spcAft>
                <a:spcPts val="0"/>
              </a:spcAft>
              <a:buClr>
                <a:schemeClr val="dk1"/>
              </a:buClr>
              <a:buSzPts val="1100"/>
              <a:buFont typeface="Arial"/>
              <a:buNone/>
            </a:pPr>
            <a:r>
              <a:rPr lang="de">
                <a:solidFill>
                  <a:schemeClr val="dk1"/>
                </a:solidFill>
                <a:latin typeface="Calibri"/>
                <a:ea typeface="Calibri"/>
                <a:cs typeface="Calibri"/>
                <a:sym typeface="Calibri"/>
              </a:rPr>
              <a:t>	→ Grund für ConnectionService ausführen und erklären→ Pings wurden als Verbindungsaufbau interpretiert </a:t>
            </a:r>
            <a:endParaRPr>
              <a:solidFill>
                <a:schemeClr val="dk1"/>
              </a:solidFill>
              <a:latin typeface="Calibri"/>
              <a:ea typeface="Calibri"/>
              <a:cs typeface="Calibri"/>
              <a:sym typeface="Calibri"/>
            </a:endParaRPr>
          </a:p>
        </p:txBody>
      </p:sp>
      <p:sp>
        <p:nvSpPr>
          <p:cNvPr id="478" name="Google Shape;478;g2862c8345d3_3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862c83423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862c8342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868745e56b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7800" lvl="0" indent="-107950" algn="l" rtl="0">
              <a:lnSpc>
                <a:spcPct val="90000"/>
              </a:lnSpc>
              <a:spcBef>
                <a:spcPts val="0"/>
              </a:spcBef>
              <a:spcAft>
                <a:spcPts val="0"/>
              </a:spcAft>
              <a:buClr>
                <a:schemeClr val="dk1"/>
              </a:buClr>
              <a:buSzPts val="1100"/>
              <a:buChar char="•"/>
            </a:pPr>
            <a:r>
              <a:rPr lang="de">
                <a:solidFill>
                  <a:schemeClr val="dk1"/>
                </a:solidFill>
                <a:latin typeface="Calibri"/>
                <a:ea typeface="Calibri"/>
                <a:cs typeface="Calibri"/>
                <a:sym typeface="Calibri"/>
              </a:rPr>
              <a:t>Network Analyzer sucht verbindungsbereite Geräte im lokalen Netzwerk →Network Analyzer eigentlich outdatede Library die wir angepasst haben weil nichts anderes exisitiert hat </a:t>
            </a:r>
            <a:endParaRPr>
              <a:solidFill>
                <a:schemeClr val="dk1"/>
              </a:solidFill>
              <a:latin typeface="Calibri"/>
              <a:ea typeface="Calibri"/>
              <a:cs typeface="Calibri"/>
              <a:sym typeface="Calibri"/>
            </a:endParaRPr>
          </a:p>
          <a:p>
            <a:pPr marL="177800" lvl="0" indent="-107950" algn="l" rtl="0">
              <a:lnSpc>
                <a:spcPct val="90000"/>
              </a:lnSpc>
              <a:spcBef>
                <a:spcPts val="800"/>
              </a:spcBef>
              <a:spcAft>
                <a:spcPts val="0"/>
              </a:spcAft>
              <a:buClr>
                <a:schemeClr val="dk1"/>
              </a:buClr>
              <a:buSzPts val="1100"/>
              <a:buChar char="•"/>
            </a:pPr>
            <a:r>
              <a:rPr lang="de">
                <a:solidFill>
                  <a:schemeClr val="dk1"/>
                </a:solidFill>
                <a:latin typeface="Calibri"/>
                <a:ea typeface="Calibri"/>
                <a:cs typeface="Calibri"/>
                <a:sym typeface="Calibri"/>
              </a:rPr>
              <a:t>IP-Adressen verfügbarer Geräte werden auf der Spielersuche angezeigt → Pingen aller möglichen IP-Adressen mit bestimmten offenem Port und einige millisek. wird auf antwort gewartet. Alle antwortenden geräte werden auf Spielersuche angezeigt </a:t>
            </a:r>
            <a:endParaRPr>
              <a:solidFill>
                <a:schemeClr val="dk1"/>
              </a:solidFill>
              <a:latin typeface="Calibri"/>
              <a:ea typeface="Calibri"/>
              <a:cs typeface="Calibri"/>
              <a:sym typeface="Calibri"/>
            </a:endParaRPr>
          </a:p>
          <a:p>
            <a:pPr marL="177800" lvl="0" indent="-127000" algn="l" rtl="0">
              <a:lnSpc>
                <a:spcPct val="90000"/>
              </a:lnSpc>
              <a:spcBef>
                <a:spcPts val="800"/>
              </a:spcBef>
              <a:spcAft>
                <a:spcPts val="0"/>
              </a:spcAft>
              <a:buClr>
                <a:schemeClr val="dk1"/>
              </a:buClr>
              <a:buSzPts val="1400"/>
              <a:buFont typeface="Calibri"/>
              <a:buChar char="•"/>
            </a:pPr>
            <a:r>
              <a:rPr lang="de">
                <a:solidFill>
                  <a:schemeClr val="dk1"/>
                </a:solidFill>
                <a:latin typeface="Calibri"/>
                <a:ea typeface="Calibri"/>
                <a:cs typeface="Calibri"/>
                <a:sym typeface="Calibri"/>
              </a:rPr>
              <a:t>Mit IP und Port wird auf Host ein Serversocket eröffnet. Wenn Client jetzt nach Hosts sucht wird IP des Hosts angezeigt (falls Nutzer im Hotspot des Hosts wird die IP des Hosts automatisch priorisiert) und per Klick wird auf Client Seite eine Socketverbindung über die IPs hergestellt </a:t>
            </a:r>
            <a:endParaRPr>
              <a:solidFill>
                <a:schemeClr val="dk1"/>
              </a:solidFill>
              <a:latin typeface="Calibri"/>
              <a:ea typeface="Calibri"/>
              <a:cs typeface="Calibri"/>
              <a:sym typeface="Calibri"/>
            </a:endParaRPr>
          </a:p>
          <a:p>
            <a:pPr marL="177800" lvl="0" indent="-158750" algn="l" rtl="0">
              <a:lnSpc>
                <a:spcPct val="90000"/>
              </a:lnSpc>
              <a:spcBef>
                <a:spcPts val="800"/>
              </a:spcBef>
              <a:spcAft>
                <a:spcPts val="0"/>
              </a:spcAft>
              <a:buClr>
                <a:schemeClr val="dk1"/>
              </a:buClr>
              <a:buSzPts val="1100"/>
              <a:buChar char="•"/>
            </a:pPr>
            <a:r>
              <a:rPr lang="de">
                <a:solidFill>
                  <a:schemeClr val="dk1"/>
                </a:solidFill>
                <a:latin typeface="Calibri"/>
                <a:ea typeface="Calibri"/>
                <a:cs typeface="Calibri"/>
                <a:sym typeface="Calibri"/>
              </a:rPr>
              <a:t>Validierung der Verbindung durch Connection Service in dem vordefinierte Enums ausgetauscht werden </a:t>
            </a:r>
            <a:endParaRPr>
              <a:solidFill>
                <a:schemeClr val="dk1"/>
              </a:solidFill>
              <a:latin typeface="Calibri"/>
              <a:ea typeface="Calibri"/>
              <a:cs typeface="Calibri"/>
              <a:sym typeface="Calibri"/>
            </a:endParaRPr>
          </a:p>
          <a:p>
            <a:pPr marL="177800" lvl="0" indent="0" algn="l" rtl="0">
              <a:lnSpc>
                <a:spcPct val="90000"/>
              </a:lnSpc>
              <a:spcBef>
                <a:spcPts val="800"/>
              </a:spcBef>
              <a:spcAft>
                <a:spcPts val="0"/>
              </a:spcAft>
              <a:buClr>
                <a:schemeClr val="dk1"/>
              </a:buClr>
              <a:buSzPts val="1100"/>
              <a:buFont typeface="Arial"/>
              <a:buNone/>
            </a:pPr>
            <a:r>
              <a:rPr lang="de">
                <a:solidFill>
                  <a:schemeClr val="dk1"/>
                </a:solidFill>
                <a:latin typeface="Calibri"/>
                <a:ea typeface="Calibri"/>
                <a:cs typeface="Calibri"/>
                <a:sym typeface="Calibri"/>
              </a:rPr>
              <a:t>	→ Grund für ConnectionService ausführen und erklären→ Pings wurden als Verbindungsaufbau interpretiert </a:t>
            </a:r>
            <a:endParaRPr>
              <a:solidFill>
                <a:schemeClr val="dk1"/>
              </a:solidFill>
              <a:latin typeface="Calibri"/>
              <a:ea typeface="Calibri"/>
              <a:cs typeface="Calibri"/>
              <a:sym typeface="Calibri"/>
            </a:endParaRPr>
          </a:p>
        </p:txBody>
      </p:sp>
      <p:sp>
        <p:nvSpPr>
          <p:cNvPr id="492" name="Google Shape;492;g2868745e5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862c8345d3_3_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177800" lvl="0" indent="-107950" algn="l" rtl="0">
              <a:lnSpc>
                <a:spcPct val="90000"/>
              </a:lnSpc>
              <a:spcBef>
                <a:spcPts val="800"/>
              </a:spcBef>
              <a:spcAft>
                <a:spcPts val="0"/>
              </a:spcAft>
              <a:buClr>
                <a:schemeClr val="dk1"/>
              </a:buClr>
              <a:buSzPts val="1100"/>
              <a:buChar char="•"/>
            </a:pPr>
            <a:r>
              <a:rPr lang="de">
                <a:solidFill>
                  <a:schemeClr val="dk1"/>
                </a:solidFill>
                <a:latin typeface="Calibri"/>
                <a:ea typeface="Calibri"/>
                <a:cs typeface="Calibri"/>
                <a:sym typeface="Calibri"/>
              </a:rPr>
              <a:t>Daten werden im JSON Format gesendet</a:t>
            </a:r>
            <a:endParaRPr>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00" name="Google Shape;500;g2862c8345d3_3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862c8345d3_7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862c8345d3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862c8345d3_7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862c8345d3_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62c8345d3_7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62c8345d3_7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862c8345d3_7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862c8345d3_7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8618aae91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8618aae91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862c8345d3_7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862c8345d3_7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862c83423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862c83423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862c83423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862c83423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GetX Library für einfacheres StateManagement und Reaktives Programmieren indem es Möglichkeit gibt Widgets automatisch zu aktualisieren </a:t>
            </a:r>
            <a:endParaRPr/>
          </a:p>
          <a:p>
            <a:pPr marL="0" lvl="0" indent="0" algn="l" rtl="0">
              <a:spcBef>
                <a:spcPts val="0"/>
              </a:spcBef>
              <a:spcAft>
                <a:spcPts val="0"/>
              </a:spcAft>
              <a:buNone/>
            </a:pPr>
            <a:r>
              <a:rPr lang="de"/>
              <a:t>→ setState Methode wird nicht gebraucht </a:t>
            </a:r>
            <a:endParaRPr/>
          </a:p>
          <a:p>
            <a:pPr marL="0" lvl="0" indent="0" algn="l" rtl="0">
              <a:spcBef>
                <a:spcPts val="0"/>
              </a:spcBef>
              <a:spcAft>
                <a:spcPts val="0"/>
              </a:spcAft>
              <a:buNone/>
            </a:pPr>
            <a:r>
              <a:rPr lang="de"/>
              <a:t>Feld als Liste von Listen repräsentiert</a:t>
            </a:r>
            <a:endParaRPr/>
          </a:p>
          <a:p>
            <a:pPr marL="0" lvl="0" indent="0" algn="l" rtl="0">
              <a:lnSpc>
                <a:spcPct val="90000"/>
              </a:lnSpc>
              <a:spcBef>
                <a:spcPts val="0"/>
              </a:spcBef>
              <a:spcAft>
                <a:spcPts val="0"/>
              </a:spcAft>
              <a:buNone/>
            </a:pPr>
            <a:r>
              <a:rPr lang="de" sz="1300">
                <a:solidFill>
                  <a:schemeClr val="dk1"/>
                </a:solidFill>
                <a:latin typeface="Courier New"/>
                <a:ea typeface="Courier New"/>
                <a:cs typeface="Courier New"/>
                <a:sym typeface="Courier New"/>
              </a:rPr>
              <a:t>GetX</a:t>
            </a:r>
            <a:r>
              <a:rPr lang="de" sz="1300">
                <a:solidFill>
                  <a:schemeClr val="dk1"/>
                </a:solidFill>
                <a:latin typeface="Calibri"/>
                <a:ea typeface="Calibri"/>
                <a:cs typeface="Calibri"/>
                <a:sym typeface="Calibri"/>
              </a:rPr>
              <a:t> ermöglicht u. a. Observables in Flutter;</a:t>
            </a:r>
            <a:r>
              <a:rPr lang="de" sz="1900">
                <a:solidFill>
                  <a:schemeClr val="dk1"/>
                </a:solidFill>
                <a:latin typeface="Calibri"/>
                <a:ea typeface="Calibri"/>
                <a:cs typeface="Calibri"/>
                <a:sym typeface="Calibri"/>
              </a:rPr>
              <a:t> </a:t>
            </a:r>
            <a:r>
              <a:rPr lang="de" sz="1300">
                <a:solidFill>
                  <a:schemeClr val="dk1"/>
                </a:solidFill>
                <a:latin typeface="Calibri"/>
                <a:ea typeface="Calibri"/>
                <a:cs typeface="Calibri"/>
                <a:sym typeface="Calibri"/>
              </a:rPr>
              <a:t>GameController aus GetX; ermöglicht zugreifen auf Spieldaten und Logik aus allen Teilen des 4Gewinnt Teils </a:t>
            </a:r>
            <a:endParaRPr/>
          </a:p>
          <a:p>
            <a:pPr marL="0" lvl="0" indent="0" algn="l" rtl="0">
              <a:lnSpc>
                <a:spcPct val="90000"/>
              </a:lnSpc>
              <a:spcBef>
                <a:spcPts val="0"/>
              </a:spcBef>
              <a:spcAft>
                <a:spcPts val="0"/>
              </a:spcAft>
              <a:buNone/>
            </a:pPr>
            <a:r>
              <a:rPr lang="de" sz="1300">
                <a:solidFill>
                  <a:schemeClr val="dk1"/>
                </a:solidFill>
                <a:latin typeface="Calibri"/>
                <a:ea typeface="Calibri"/>
                <a:cs typeface="Calibri"/>
                <a:sym typeface="Calibri"/>
              </a:rPr>
              <a:t>Spielfeld besteht UI seitig nur aus Zellen und Münzen</a:t>
            </a:r>
            <a:endParaRPr sz="1300"/>
          </a:p>
          <a:p>
            <a:pPr marL="0" lvl="0" indent="0" algn="l" rtl="0">
              <a:spcBef>
                <a:spcPts val="0"/>
              </a:spcBef>
              <a:spcAft>
                <a:spcPts val="0"/>
              </a:spcAft>
              <a:buNone/>
            </a:pPr>
            <a:r>
              <a:rPr lang="de"/>
              <a:t>Bildschirmausrichtung wird auf Landscape geforced da 4Gewinnt in Portrait Ansicht einfach nicht sinnvoll</a:t>
            </a:r>
            <a:endParaRPr/>
          </a:p>
          <a:p>
            <a:pPr marL="0" lvl="0" indent="0" algn="l" rtl="0">
              <a:lnSpc>
                <a:spcPct val="90000"/>
              </a:lnSpc>
              <a:spcBef>
                <a:spcPts val="0"/>
              </a:spcBef>
              <a:spcAft>
                <a:spcPts val="0"/>
              </a:spcAft>
              <a:buNone/>
            </a:pPr>
            <a:r>
              <a:rPr lang="de" sz="1300">
                <a:solidFill>
                  <a:schemeClr val="dk1"/>
                </a:solidFill>
                <a:latin typeface="Calibri"/>
                <a:ea typeface="Calibri"/>
                <a:cs typeface="Calibri"/>
                <a:sym typeface="Calibri"/>
              </a:rPr>
              <a:t>Speziell auf Nao angepasst → Klickdelay, Umrandung der Münzen für Vision, OnTap() und OnSwipe() etc. für NAO  </a:t>
            </a:r>
            <a:endParaRPr sz="13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8618aae91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8618aae91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8618aae91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8618aae91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8618aae91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8618aae91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8618aae91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8618aae91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8618aae91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8618aae91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3" name="Google Shape;133;p26"/>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34" name="Google Shape;134;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9" name="Google Shape;139;p2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0" name="Google Shape;140;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2" name="Google Shape;142;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5" name="Google Shape;145;p2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46" name="Google Shape;146;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8" name="Google Shape;148;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1" name="Google Shape;151;p2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2" name="Google Shape;152;p29"/>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3" name="Google Shape;153;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4" name="Google Shape;154;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5" name="Google Shape;155;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8" name="Google Shape;158;p30"/>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9" name="Google Shape;159;p30"/>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0" name="Google Shape;160;p30"/>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1" name="Google Shape;161;p30"/>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2" name="Google Shape;162;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3" name="Google Shape;163;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4" name="Google Shape;164;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7" name="Google Shape;167;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8" name="Google Shape;168;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9" name="Google Shape;169;p3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170"/>
        <p:cNvGrpSpPr/>
        <p:nvPr/>
      </p:nvGrpSpPr>
      <p:grpSpPr>
        <a:xfrm>
          <a:off x="0" y="0"/>
          <a:ext cx="0" cy="0"/>
          <a:chOff x="0" y="0"/>
          <a:chExt cx="0" cy="0"/>
        </a:xfrm>
      </p:grpSpPr>
      <p:sp>
        <p:nvSpPr>
          <p:cNvPr id="171" name="Google Shape;171;p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2" name="Google Shape;172;p3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3" name="Google Shape;173;p3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6" name="Google Shape;176;p33"/>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77" name="Google Shape;177;p33"/>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78" name="Google Shape;178;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9" name="Google Shape;179;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0" name="Google Shape;180;p3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3" name="Google Shape;183;p34"/>
          <p:cNvSpPr>
            <a:spLocks noGrp="1"/>
          </p:cNvSpPr>
          <p:nvPr>
            <p:ph type="pic" idx="2"/>
          </p:nvPr>
        </p:nvSpPr>
        <p:spPr>
          <a:xfrm>
            <a:off x="3887391" y="740569"/>
            <a:ext cx="4629150" cy="3655219"/>
          </a:xfrm>
          <a:prstGeom prst="rect">
            <a:avLst/>
          </a:prstGeom>
          <a:noFill/>
          <a:ln>
            <a:noFill/>
          </a:ln>
        </p:spPr>
      </p:sp>
      <p:sp>
        <p:nvSpPr>
          <p:cNvPr id="184" name="Google Shape;184;p34"/>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85" name="Google Shape;185;p3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6" name="Google Shape;186;p3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7" name="Google Shape;187;p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0" name="Google Shape;190;p35"/>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1" name="Google Shape;191;p3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2" name="Google Shape;192;p3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3" name="Google Shape;193;p3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6" name="Google Shape;196;p36"/>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3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8" name="Google Shape;198;p3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9" name="Google Shape;199;p3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7" name="Google Shape;127;p2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hyperlink" Target="https://www.genius-community.com/allgemein/wie-funktioniert-ein-touchscreen-1067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hyperlink" Target="http://doc.aldebaran.com/1-14/family/robots/motors_robot.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hyperlink" Target="http://doc.aldebaran.com/1-14/family/robots/motors_robot.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amazon.de/Lenovo-1920x1200-WideView-Tablet-PC-Octa-Core/dp/B08BVMKLHS" TargetMode="External"/><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7"/>
          <p:cNvPicPr preferRelativeResize="0"/>
          <p:nvPr/>
        </p:nvPicPr>
        <p:blipFill>
          <a:blip r:embed="rId3">
            <a:alphaModFix amt="17000"/>
          </a:blip>
          <a:stretch>
            <a:fillRect/>
          </a:stretch>
        </p:blipFill>
        <p:spPr>
          <a:xfrm>
            <a:off x="2095500" y="95250"/>
            <a:ext cx="4953000" cy="4953000"/>
          </a:xfrm>
          <a:prstGeom prst="rect">
            <a:avLst/>
          </a:prstGeom>
          <a:noFill/>
          <a:ln>
            <a:noFill/>
          </a:ln>
        </p:spPr>
      </p:pic>
      <p:pic>
        <p:nvPicPr>
          <p:cNvPr id="205" name="Google Shape;205;p37"/>
          <p:cNvPicPr preferRelativeResize="0"/>
          <p:nvPr/>
        </p:nvPicPr>
        <p:blipFill>
          <a:blip r:embed="rId4">
            <a:alphaModFix/>
          </a:blip>
          <a:stretch>
            <a:fillRect/>
          </a:stretch>
        </p:blipFill>
        <p:spPr>
          <a:xfrm>
            <a:off x="7078600" y="0"/>
            <a:ext cx="2065402" cy="1010550"/>
          </a:xfrm>
          <a:prstGeom prst="rect">
            <a:avLst/>
          </a:prstGeom>
          <a:noFill/>
          <a:ln>
            <a:noFill/>
          </a:ln>
        </p:spPr>
      </p:pic>
      <p:sp>
        <p:nvSpPr>
          <p:cNvPr id="206" name="Google Shape;206;p37"/>
          <p:cNvSpPr txBox="1">
            <a:spLocks noGrp="1"/>
          </p:cNvSpPr>
          <p:nvPr>
            <p:ph type="ctrTitle"/>
          </p:nvPr>
        </p:nvSpPr>
        <p:spPr>
          <a:xfrm>
            <a:off x="311708" y="8892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de"/>
              <a:t>Naolympics</a:t>
            </a:r>
            <a:endParaRPr/>
          </a:p>
        </p:txBody>
      </p:sp>
      <p:sp>
        <p:nvSpPr>
          <p:cNvPr id="207" name="Google Shape;207;p37"/>
          <p:cNvSpPr txBox="1">
            <a:spLocks noGrp="1"/>
          </p:cNvSpPr>
          <p:nvPr>
            <p:ph type="subTitle" idx="1"/>
          </p:nvPr>
        </p:nvSpPr>
        <p:spPr>
          <a:xfrm>
            <a:off x="311700" y="2842500"/>
            <a:ext cx="8520600" cy="792600"/>
          </a:xfrm>
          <a:prstGeom prst="rect">
            <a:avLst/>
          </a:prstGeom>
        </p:spPr>
        <p:txBody>
          <a:bodyPr spcFirstLastPara="1" wrap="square" lIns="91425" tIns="91425" rIns="91425" bIns="91425" anchor="t" anchorCtr="0">
            <a:normAutofit/>
          </a:bodyPr>
          <a:lstStyle/>
          <a:p>
            <a:pPr marL="457200" lvl="0" indent="0" algn="ctr" rtl="0">
              <a:spcBef>
                <a:spcPts val="0"/>
              </a:spcBef>
              <a:spcAft>
                <a:spcPts val="0"/>
              </a:spcAft>
              <a:buNone/>
            </a:pPr>
            <a:r>
              <a:rPr lang="de"/>
              <a:t>Spiel und Spaß mit dem Nao Roboter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6"/>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74" name="Google Shape;274;p46"/>
          <p:cNvSpPr txBox="1">
            <a:spLocks noGrp="1"/>
          </p:cNvSpPr>
          <p:nvPr>
            <p:ph type="title"/>
          </p:nvPr>
        </p:nvSpPr>
        <p:spPr>
          <a:xfrm>
            <a:off x="311699" y="547851"/>
            <a:ext cx="2919697"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dirty="0"/>
              <a:t>Spielstanderkennung</a:t>
            </a:r>
            <a:endParaRPr dirty="0"/>
          </a:p>
          <a:p>
            <a:pPr marL="0" lvl="0" indent="0" algn="l" rtl="0">
              <a:spcBef>
                <a:spcPts val="0"/>
              </a:spcBef>
              <a:spcAft>
                <a:spcPts val="0"/>
              </a:spcAft>
              <a:buNone/>
            </a:pPr>
            <a:r>
              <a:rPr lang="de" sz="2244" dirty="0">
                <a:solidFill>
                  <a:schemeClr val="dk2"/>
                </a:solidFill>
              </a:rPr>
              <a:t>TicTacToe</a:t>
            </a:r>
            <a:endParaRPr sz="2244" dirty="0">
              <a:solidFill>
                <a:schemeClr val="dk2"/>
              </a:solidFill>
            </a:endParaRPr>
          </a:p>
        </p:txBody>
      </p:sp>
      <p:sp>
        <p:nvSpPr>
          <p:cNvPr id="275" name="Google Shape;275;p46"/>
          <p:cNvSpPr txBox="1">
            <a:spLocks noGrp="1"/>
          </p:cNvSpPr>
          <p:nvPr>
            <p:ph type="body" idx="1"/>
          </p:nvPr>
        </p:nvSpPr>
        <p:spPr>
          <a:xfrm>
            <a:off x="311700" y="1389600"/>
            <a:ext cx="3742800" cy="3179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de">
                <a:solidFill>
                  <a:schemeClr val="dk1"/>
                </a:solidFill>
              </a:rPr>
              <a:t>Nutzt hierarchische Segmentierung und Hough-Transformation</a:t>
            </a:r>
            <a:endParaRPr>
              <a:solidFill>
                <a:schemeClr val="dk1"/>
              </a:solidFill>
            </a:endParaRPr>
          </a:p>
          <a:p>
            <a:pPr marL="457200" lvl="0" indent="-304800" algn="l" rtl="0">
              <a:spcBef>
                <a:spcPts val="1200"/>
              </a:spcBef>
              <a:spcAft>
                <a:spcPts val="0"/>
              </a:spcAft>
              <a:buClr>
                <a:schemeClr val="dk1"/>
              </a:buClr>
              <a:buSzPts val="1200"/>
              <a:buAutoNum type="arabicPeriod"/>
            </a:pPr>
            <a:r>
              <a:rPr lang="de">
                <a:solidFill>
                  <a:schemeClr val="dk1"/>
                </a:solidFill>
              </a:rPr>
              <a:t>Bild-Vorverarbeitung (Gauss, Canny, Min/Max)</a:t>
            </a:r>
            <a:endParaRPr>
              <a:solidFill>
                <a:schemeClr val="dk1"/>
              </a:solidFill>
            </a:endParaRPr>
          </a:p>
          <a:p>
            <a:pPr marL="457200" lvl="0" indent="-304800" algn="l" rtl="0">
              <a:spcBef>
                <a:spcPts val="0"/>
              </a:spcBef>
              <a:spcAft>
                <a:spcPts val="0"/>
              </a:spcAft>
              <a:buClr>
                <a:schemeClr val="dk1"/>
              </a:buClr>
              <a:buSzPts val="1200"/>
              <a:buAutoNum type="arabicPeriod"/>
            </a:pPr>
            <a:r>
              <a:rPr lang="de">
                <a:solidFill>
                  <a:schemeClr val="dk1"/>
                </a:solidFill>
              </a:rPr>
              <a:t>Hierarchische Kontur-Erkennung</a:t>
            </a:r>
            <a:endParaRPr>
              <a:solidFill>
                <a:schemeClr val="dk1"/>
              </a:solidFill>
            </a:endParaRPr>
          </a:p>
          <a:p>
            <a:pPr marL="457200" lvl="0" indent="-304800" algn="l" rtl="0">
              <a:spcBef>
                <a:spcPts val="0"/>
              </a:spcBef>
              <a:spcAft>
                <a:spcPts val="0"/>
              </a:spcAft>
              <a:buClr>
                <a:schemeClr val="dk1"/>
              </a:buClr>
              <a:buSzPts val="1200"/>
              <a:buAutoNum type="arabicPeriod"/>
            </a:pPr>
            <a:r>
              <a:rPr lang="de">
                <a:solidFill>
                  <a:schemeClr val="dk1"/>
                </a:solidFill>
              </a:rPr>
              <a:t>Pro Teilfeld: Prüfe mit Hough-Transformation, ob Kreis oder Kreuz vorhanden</a:t>
            </a:r>
            <a:endParaRPr>
              <a:solidFill>
                <a:schemeClr val="dk1"/>
              </a:solidFill>
            </a:endParaRPr>
          </a:p>
          <a:p>
            <a:pPr marL="0" lvl="0" indent="0" algn="l" rtl="0">
              <a:spcBef>
                <a:spcPts val="1200"/>
              </a:spcBef>
              <a:spcAft>
                <a:spcPts val="0"/>
              </a:spcAft>
              <a:buNone/>
            </a:pPr>
            <a:r>
              <a:rPr lang="de">
                <a:solidFill>
                  <a:schemeClr val="dk1"/>
                </a:solidFill>
              </a:rPr>
              <a:t>Ergebnis:</a:t>
            </a:r>
            <a:endParaRPr>
              <a:solidFill>
                <a:schemeClr val="dk1"/>
              </a:solidFill>
            </a:endParaRPr>
          </a:p>
          <a:p>
            <a:pPr marL="0" lvl="0" indent="0" algn="l" rtl="0">
              <a:spcBef>
                <a:spcPts val="1200"/>
              </a:spcBef>
              <a:spcAft>
                <a:spcPts val="0"/>
              </a:spcAft>
              <a:buClr>
                <a:schemeClr val="dk1"/>
              </a:buClr>
              <a:buSzPts val="1100"/>
              <a:buFont typeface="Arial"/>
              <a:buNone/>
            </a:pPr>
            <a:r>
              <a:rPr lang="de">
                <a:solidFill>
                  <a:schemeClr val="dk1"/>
                </a:solidFill>
                <a:latin typeface="Courier New"/>
                <a:ea typeface="Courier New"/>
                <a:cs typeface="Courier New"/>
                <a:sym typeface="Courier New"/>
              </a:rPr>
              <a:t>[["X", "-", "-"],</a:t>
            </a:r>
            <a:endParaRPr>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de">
                <a:solidFill>
                  <a:schemeClr val="dk1"/>
                </a:solidFill>
                <a:latin typeface="Courier New"/>
                <a:ea typeface="Courier New"/>
                <a:cs typeface="Courier New"/>
                <a:sym typeface="Courier New"/>
              </a:rPr>
              <a:t>["X", "O", "O"],</a:t>
            </a:r>
            <a:endParaRPr>
              <a:solidFill>
                <a:schemeClr val="dk1"/>
              </a:solidFill>
              <a:latin typeface="Courier New"/>
              <a:ea typeface="Courier New"/>
              <a:cs typeface="Courier New"/>
              <a:sym typeface="Courier New"/>
            </a:endParaRPr>
          </a:p>
          <a:p>
            <a:pPr marL="0" lvl="0" indent="0" algn="l" rtl="0">
              <a:spcBef>
                <a:spcPts val="1200"/>
              </a:spcBef>
              <a:spcAft>
                <a:spcPts val="1200"/>
              </a:spcAft>
              <a:buNone/>
            </a:pPr>
            <a:r>
              <a:rPr lang="de">
                <a:solidFill>
                  <a:schemeClr val="dk1"/>
                </a:solidFill>
                <a:latin typeface="Courier New"/>
                <a:ea typeface="Courier New"/>
                <a:cs typeface="Courier New"/>
                <a:sym typeface="Courier New"/>
              </a:rPr>
              <a:t>["O", "-", "X"]]</a:t>
            </a:r>
            <a:endParaRPr>
              <a:solidFill>
                <a:schemeClr val="dk1"/>
              </a:solidFill>
            </a:endParaRPr>
          </a:p>
        </p:txBody>
      </p:sp>
      <p:pic>
        <p:nvPicPr>
          <p:cNvPr id="276" name="Google Shape;276;p46"/>
          <p:cNvPicPr preferRelativeResize="0"/>
          <p:nvPr/>
        </p:nvPicPr>
        <p:blipFill rotWithShape="1">
          <a:blip r:embed="rId4">
            <a:alphaModFix/>
          </a:blip>
          <a:srcRect t="709" b="709"/>
          <a:stretch/>
        </p:blipFill>
        <p:spPr>
          <a:xfrm>
            <a:off x="4129995" y="1283250"/>
            <a:ext cx="4588006" cy="3392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47"/>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82" name="Google Shape;282;p47"/>
          <p:cNvSpPr txBox="1">
            <a:spLocks noGrp="1"/>
          </p:cNvSpPr>
          <p:nvPr>
            <p:ph type="title"/>
          </p:nvPr>
        </p:nvSpPr>
        <p:spPr>
          <a:xfrm>
            <a:off x="311699" y="555600"/>
            <a:ext cx="2857703"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dirty="0"/>
              <a:t>Spielstanderkennung</a:t>
            </a:r>
            <a:endParaRPr dirty="0"/>
          </a:p>
          <a:p>
            <a:pPr marL="0" lvl="0" indent="0" algn="l" rtl="0">
              <a:spcBef>
                <a:spcPts val="0"/>
              </a:spcBef>
              <a:spcAft>
                <a:spcPts val="0"/>
              </a:spcAft>
              <a:buNone/>
            </a:pPr>
            <a:r>
              <a:rPr lang="de" sz="2244" dirty="0">
                <a:solidFill>
                  <a:schemeClr val="dk2"/>
                </a:solidFill>
              </a:rPr>
              <a:t>Vier gewinnt</a:t>
            </a:r>
            <a:endParaRPr sz="2244" dirty="0">
              <a:solidFill>
                <a:schemeClr val="dk2"/>
              </a:solidFill>
            </a:endParaRPr>
          </a:p>
        </p:txBody>
      </p:sp>
      <p:sp>
        <p:nvSpPr>
          <p:cNvPr id="283" name="Google Shape;283;p47"/>
          <p:cNvSpPr txBox="1">
            <a:spLocks noGrp="1"/>
          </p:cNvSpPr>
          <p:nvPr>
            <p:ph type="body" idx="1"/>
          </p:nvPr>
        </p:nvSpPr>
        <p:spPr>
          <a:xfrm>
            <a:off x="311700" y="1389600"/>
            <a:ext cx="37428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a:solidFill>
                  <a:schemeClr val="dk1"/>
                </a:solidFill>
              </a:rPr>
              <a:t>Nutzt Hough-Transformation und Farb(bereich)erkennung</a:t>
            </a:r>
            <a:endParaRPr>
              <a:solidFill>
                <a:schemeClr val="dk1"/>
              </a:solidFill>
            </a:endParaRPr>
          </a:p>
          <a:p>
            <a:pPr marL="0" lvl="0" indent="0" algn="l" rtl="0">
              <a:spcBef>
                <a:spcPts val="1200"/>
              </a:spcBef>
              <a:spcAft>
                <a:spcPts val="1200"/>
              </a:spcAft>
              <a:buNone/>
            </a:pPr>
            <a:endParaRPr>
              <a:solidFill>
                <a:schemeClr val="dk1"/>
              </a:solidFill>
            </a:endParaRPr>
          </a:p>
        </p:txBody>
      </p:sp>
      <p:pic>
        <p:nvPicPr>
          <p:cNvPr id="284" name="Google Shape;284;p47"/>
          <p:cNvPicPr preferRelativeResize="0"/>
          <p:nvPr/>
        </p:nvPicPr>
        <p:blipFill rotWithShape="1">
          <a:blip r:embed="rId4">
            <a:alphaModFix/>
          </a:blip>
          <a:srcRect t="709" b="709"/>
          <a:stretch/>
        </p:blipFill>
        <p:spPr>
          <a:xfrm>
            <a:off x="4129995" y="1283250"/>
            <a:ext cx="4588006" cy="3392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48"/>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90" name="Google Shape;290;p48"/>
          <p:cNvSpPr txBox="1">
            <a:spLocks noGrp="1"/>
          </p:cNvSpPr>
          <p:nvPr>
            <p:ph type="title"/>
          </p:nvPr>
        </p:nvSpPr>
        <p:spPr>
          <a:xfrm>
            <a:off x="311699" y="555600"/>
            <a:ext cx="2880951"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dirty="0"/>
              <a:t>Spielstanderkennung</a:t>
            </a:r>
            <a:endParaRPr dirty="0"/>
          </a:p>
          <a:p>
            <a:pPr marL="0" lvl="0" indent="0" algn="l" rtl="0">
              <a:spcBef>
                <a:spcPts val="0"/>
              </a:spcBef>
              <a:spcAft>
                <a:spcPts val="0"/>
              </a:spcAft>
              <a:buNone/>
            </a:pPr>
            <a:r>
              <a:rPr lang="de" sz="2244" dirty="0">
                <a:solidFill>
                  <a:schemeClr val="dk2"/>
                </a:solidFill>
              </a:rPr>
              <a:t>Vier gewinnt</a:t>
            </a:r>
            <a:endParaRPr sz="2244" dirty="0">
              <a:solidFill>
                <a:schemeClr val="dk2"/>
              </a:solidFill>
            </a:endParaRPr>
          </a:p>
        </p:txBody>
      </p:sp>
      <p:sp>
        <p:nvSpPr>
          <p:cNvPr id="291" name="Google Shape;291;p48"/>
          <p:cNvSpPr txBox="1">
            <a:spLocks noGrp="1"/>
          </p:cNvSpPr>
          <p:nvPr>
            <p:ph type="body" idx="1"/>
          </p:nvPr>
        </p:nvSpPr>
        <p:spPr>
          <a:xfrm>
            <a:off x="311700" y="1389600"/>
            <a:ext cx="37428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a:solidFill>
                  <a:schemeClr val="dk1"/>
                </a:solidFill>
              </a:rPr>
              <a:t>Nutzt Hough-Transformation und Farb(bereich)erkennung</a:t>
            </a:r>
            <a:endParaRPr>
              <a:solidFill>
                <a:schemeClr val="dk1"/>
              </a:solidFill>
            </a:endParaRPr>
          </a:p>
          <a:p>
            <a:pPr marL="457200" lvl="0" indent="-304800" algn="l" rtl="0">
              <a:spcBef>
                <a:spcPts val="1200"/>
              </a:spcBef>
              <a:spcAft>
                <a:spcPts val="0"/>
              </a:spcAft>
              <a:buClr>
                <a:schemeClr val="dk1"/>
              </a:buClr>
              <a:buSzPts val="1200"/>
              <a:buAutoNum type="arabicPeriod"/>
            </a:pPr>
            <a:r>
              <a:rPr lang="de">
                <a:solidFill>
                  <a:schemeClr val="dk1"/>
                </a:solidFill>
              </a:rPr>
              <a:t>Bild-Vorverarbeitung (Gauss, Canny, Min/Max)</a:t>
            </a:r>
            <a:endParaRPr>
              <a:solidFill>
                <a:schemeClr val="dk1"/>
              </a:solidFill>
            </a:endParaRPr>
          </a:p>
          <a:p>
            <a:pPr marL="0" lvl="0" indent="0" algn="l" rtl="0">
              <a:spcBef>
                <a:spcPts val="1200"/>
              </a:spcBef>
              <a:spcAft>
                <a:spcPts val="1200"/>
              </a:spcAft>
              <a:buNone/>
            </a:pPr>
            <a:endParaRPr>
              <a:solidFill>
                <a:schemeClr val="dk1"/>
              </a:solidFill>
            </a:endParaRPr>
          </a:p>
        </p:txBody>
      </p:sp>
      <p:pic>
        <p:nvPicPr>
          <p:cNvPr id="292" name="Google Shape;292;p48"/>
          <p:cNvPicPr preferRelativeResize="0"/>
          <p:nvPr/>
        </p:nvPicPr>
        <p:blipFill rotWithShape="1">
          <a:blip r:embed="rId4">
            <a:alphaModFix/>
          </a:blip>
          <a:srcRect t="317" b="317"/>
          <a:stretch/>
        </p:blipFill>
        <p:spPr>
          <a:xfrm>
            <a:off x="4129995" y="1283250"/>
            <a:ext cx="4588006" cy="3392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49"/>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98" name="Google Shape;298;p49"/>
          <p:cNvSpPr txBox="1">
            <a:spLocks noGrp="1"/>
          </p:cNvSpPr>
          <p:nvPr>
            <p:ph type="title"/>
          </p:nvPr>
        </p:nvSpPr>
        <p:spPr>
          <a:xfrm>
            <a:off x="311699" y="555600"/>
            <a:ext cx="2865453"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dirty="0"/>
              <a:t>Spielstanderkennung</a:t>
            </a:r>
            <a:endParaRPr dirty="0"/>
          </a:p>
          <a:p>
            <a:pPr marL="0" lvl="0" indent="0" algn="l" rtl="0">
              <a:spcBef>
                <a:spcPts val="0"/>
              </a:spcBef>
              <a:spcAft>
                <a:spcPts val="0"/>
              </a:spcAft>
              <a:buNone/>
            </a:pPr>
            <a:r>
              <a:rPr lang="de" sz="2244" dirty="0">
                <a:solidFill>
                  <a:schemeClr val="dk2"/>
                </a:solidFill>
              </a:rPr>
              <a:t>Vier gewinnt</a:t>
            </a:r>
            <a:endParaRPr sz="2244" dirty="0">
              <a:solidFill>
                <a:schemeClr val="dk2"/>
              </a:solidFill>
            </a:endParaRPr>
          </a:p>
        </p:txBody>
      </p:sp>
      <p:sp>
        <p:nvSpPr>
          <p:cNvPr id="299" name="Google Shape;299;p49"/>
          <p:cNvSpPr txBox="1">
            <a:spLocks noGrp="1"/>
          </p:cNvSpPr>
          <p:nvPr>
            <p:ph type="body" idx="1"/>
          </p:nvPr>
        </p:nvSpPr>
        <p:spPr>
          <a:xfrm>
            <a:off x="311700" y="1389600"/>
            <a:ext cx="37428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a:solidFill>
                  <a:schemeClr val="dk1"/>
                </a:solidFill>
              </a:rPr>
              <a:t>Nutzt Hough-Transformation und Farb(bereich)erkennung</a:t>
            </a:r>
            <a:endParaRPr>
              <a:solidFill>
                <a:schemeClr val="dk1"/>
              </a:solidFill>
            </a:endParaRPr>
          </a:p>
          <a:p>
            <a:pPr marL="457200" lvl="0" indent="-304800" algn="l" rtl="0">
              <a:spcBef>
                <a:spcPts val="1200"/>
              </a:spcBef>
              <a:spcAft>
                <a:spcPts val="0"/>
              </a:spcAft>
              <a:buClr>
                <a:schemeClr val="dk1"/>
              </a:buClr>
              <a:buSzPts val="1200"/>
              <a:buAutoNum type="arabicPeriod"/>
            </a:pPr>
            <a:r>
              <a:rPr lang="de">
                <a:solidFill>
                  <a:schemeClr val="dk1"/>
                </a:solidFill>
              </a:rPr>
              <a:t>Bild-Vorverarbeitung (Gauss, Canny, Min/Max)</a:t>
            </a:r>
            <a:endParaRPr>
              <a:solidFill>
                <a:schemeClr val="dk1"/>
              </a:solidFill>
            </a:endParaRPr>
          </a:p>
          <a:p>
            <a:pPr marL="457200" lvl="0" indent="-304800" algn="l" rtl="0">
              <a:spcBef>
                <a:spcPts val="0"/>
              </a:spcBef>
              <a:spcAft>
                <a:spcPts val="0"/>
              </a:spcAft>
              <a:buClr>
                <a:schemeClr val="dk1"/>
              </a:buClr>
              <a:buSzPts val="1200"/>
              <a:buAutoNum type="arabicPeriod"/>
            </a:pPr>
            <a:r>
              <a:rPr lang="de">
                <a:solidFill>
                  <a:schemeClr val="dk1"/>
                </a:solidFill>
              </a:rPr>
              <a:t>Kreiserkennung mit Hough-Transformation</a:t>
            </a:r>
            <a:endParaRPr>
              <a:solidFill>
                <a:schemeClr val="dk1"/>
              </a:solidFill>
            </a:endParaRPr>
          </a:p>
          <a:p>
            <a:pPr marL="0" lvl="0" indent="0" algn="l" rtl="0">
              <a:spcBef>
                <a:spcPts val="1200"/>
              </a:spcBef>
              <a:spcAft>
                <a:spcPts val="1200"/>
              </a:spcAft>
              <a:buNone/>
            </a:pPr>
            <a:endParaRPr>
              <a:solidFill>
                <a:schemeClr val="dk1"/>
              </a:solidFill>
            </a:endParaRPr>
          </a:p>
        </p:txBody>
      </p:sp>
      <p:pic>
        <p:nvPicPr>
          <p:cNvPr id="300" name="Google Shape;300;p49"/>
          <p:cNvPicPr preferRelativeResize="0"/>
          <p:nvPr/>
        </p:nvPicPr>
        <p:blipFill rotWithShape="1">
          <a:blip r:embed="rId4">
            <a:alphaModFix/>
          </a:blip>
          <a:srcRect t="238" b="238"/>
          <a:stretch/>
        </p:blipFill>
        <p:spPr>
          <a:xfrm>
            <a:off x="4129995" y="1283250"/>
            <a:ext cx="4588007" cy="3392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50"/>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306" name="Google Shape;306;p50"/>
          <p:cNvSpPr txBox="1">
            <a:spLocks noGrp="1"/>
          </p:cNvSpPr>
          <p:nvPr>
            <p:ph type="title"/>
          </p:nvPr>
        </p:nvSpPr>
        <p:spPr>
          <a:xfrm>
            <a:off x="311699" y="555600"/>
            <a:ext cx="2973941"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dirty="0"/>
              <a:t>Spielstanderkennung</a:t>
            </a:r>
            <a:endParaRPr dirty="0"/>
          </a:p>
          <a:p>
            <a:pPr marL="0" lvl="0" indent="0" algn="l" rtl="0">
              <a:spcBef>
                <a:spcPts val="0"/>
              </a:spcBef>
              <a:spcAft>
                <a:spcPts val="0"/>
              </a:spcAft>
              <a:buNone/>
            </a:pPr>
            <a:r>
              <a:rPr lang="de" sz="2244" dirty="0">
                <a:solidFill>
                  <a:schemeClr val="dk2"/>
                </a:solidFill>
              </a:rPr>
              <a:t>Vier gewinnt</a:t>
            </a:r>
            <a:endParaRPr sz="2244" dirty="0">
              <a:solidFill>
                <a:schemeClr val="dk2"/>
              </a:solidFill>
            </a:endParaRPr>
          </a:p>
        </p:txBody>
      </p:sp>
      <p:sp>
        <p:nvSpPr>
          <p:cNvPr id="307" name="Google Shape;307;p50"/>
          <p:cNvSpPr txBox="1">
            <a:spLocks noGrp="1"/>
          </p:cNvSpPr>
          <p:nvPr>
            <p:ph type="body" idx="1"/>
          </p:nvPr>
        </p:nvSpPr>
        <p:spPr>
          <a:xfrm>
            <a:off x="311700" y="1389600"/>
            <a:ext cx="3742800" cy="17853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1018"/>
              <a:buNone/>
            </a:pPr>
            <a:r>
              <a:rPr lang="de" sz="1210">
                <a:solidFill>
                  <a:schemeClr val="dk1"/>
                </a:solidFill>
              </a:rPr>
              <a:t>Nutzt Hough-Transformation und Farb(bereich)erkennung</a:t>
            </a:r>
            <a:endParaRPr sz="1210">
              <a:solidFill>
                <a:schemeClr val="dk1"/>
              </a:solidFill>
            </a:endParaRPr>
          </a:p>
          <a:p>
            <a:pPr marL="457200" lvl="0" indent="-305435" algn="l" rtl="0">
              <a:lnSpc>
                <a:spcPct val="105000"/>
              </a:lnSpc>
              <a:spcBef>
                <a:spcPts val="1200"/>
              </a:spcBef>
              <a:spcAft>
                <a:spcPts val="0"/>
              </a:spcAft>
              <a:buClr>
                <a:schemeClr val="dk1"/>
              </a:buClr>
              <a:buSzPts val="1210"/>
              <a:buAutoNum type="arabicPeriod"/>
            </a:pPr>
            <a:r>
              <a:rPr lang="de" sz="1210">
                <a:solidFill>
                  <a:schemeClr val="dk1"/>
                </a:solidFill>
              </a:rPr>
              <a:t>Bild-Vorverarbeitung (Gauss, Canny, Min/Max)</a:t>
            </a:r>
            <a:endParaRPr sz="1210">
              <a:solidFill>
                <a:schemeClr val="dk1"/>
              </a:solidFill>
            </a:endParaRPr>
          </a:p>
          <a:p>
            <a:pPr marL="457200" lvl="0" indent="-305435" algn="l" rtl="0">
              <a:lnSpc>
                <a:spcPct val="105000"/>
              </a:lnSpc>
              <a:spcBef>
                <a:spcPts val="0"/>
              </a:spcBef>
              <a:spcAft>
                <a:spcPts val="0"/>
              </a:spcAft>
              <a:buClr>
                <a:schemeClr val="dk1"/>
              </a:buClr>
              <a:buSzPts val="1210"/>
              <a:buAutoNum type="arabicPeriod"/>
            </a:pPr>
            <a:r>
              <a:rPr lang="de" sz="1210">
                <a:solidFill>
                  <a:schemeClr val="dk1"/>
                </a:solidFill>
              </a:rPr>
              <a:t>Kreiserkennung mit Hough-Transformation</a:t>
            </a:r>
            <a:endParaRPr sz="1210">
              <a:solidFill>
                <a:schemeClr val="dk1"/>
              </a:solidFill>
            </a:endParaRPr>
          </a:p>
          <a:p>
            <a:pPr marL="457200" lvl="0" indent="-305435" algn="l" rtl="0">
              <a:lnSpc>
                <a:spcPct val="105000"/>
              </a:lnSpc>
              <a:spcBef>
                <a:spcPts val="0"/>
              </a:spcBef>
              <a:spcAft>
                <a:spcPts val="0"/>
              </a:spcAft>
              <a:buClr>
                <a:schemeClr val="dk1"/>
              </a:buClr>
              <a:buSzPts val="1210"/>
              <a:buAutoNum type="arabicPeriod"/>
            </a:pPr>
            <a:r>
              <a:rPr lang="de" sz="1210">
                <a:solidFill>
                  <a:schemeClr val="dk1"/>
                </a:solidFill>
              </a:rPr>
              <a:t>Falls 42 Kreise vorhanden: Prüfe für jeden Mittelpunkt den Farbbereich</a:t>
            </a:r>
            <a:endParaRPr sz="1210">
              <a:solidFill>
                <a:schemeClr val="dk1"/>
              </a:solidFill>
            </a:endParaRPr>
          </a:p>
          <a:p>
            <a:pPr marL="0" lvl="0" indent="0" algn="l" rtl="0">
              <a:lnSpc>
                <a:spcPct val="105000"/>
              </a:lnSpc>
              <a:spcBef>
                <a:spcPts val="1200"/>
              </a:spcBef>
              <a:spcAft>
                <a:spcPts val="0"/>
              </a:spcAft>
              <a:buNone/>
            </a:pPr>
            <a:r>
              <a:rPr lang="de" sz="1210">
                <a:solidFill>
                  <a:schemeClr val="dk1"/>
                </a:solidFill>
              </a:rPr>
              <a:t>Ergebnis:</a:t>
            </a:r>
            <a:endParaRPr sz="1210">
              <a:solidFill>
                <a:schemeClr val="dk1"/>
              </a:solidFill>
            </a:endParaRPr>
          </a:p>
          <a:p>
            <a:pPr marL="0" lvl="0" indent="0" algn="l" rtl="0">
              <a:lnSpc>
                <a:spcPct val="105000"/>
              </a:lnSpc>
              <a:spcBef>
                <a:spcPts val="1200"/>
              </a:spcBef>
              <a:spcAft>
                <a:spcPts val="1200"/>
              </a:spcAft>
              <a:buSzPts val="1018"/>
              <a:buNone/>
            </a:pPr>
            <a:endParaRPr sz="1210">
              <a:solidFill>
                <a:schemeClr val="dk1"/>
              </a:solidFill>
            </a:endParaRPr>
          </a:p>
        </p:txBody>
      </p:sp>
      <p:pic>
        <p:nvPicPr>
          <p:cNvPr id="308" name="Google Shape;308;p50"/>
          <p:cNvPicPr preferRelativeResize="0"/>
          <p:nvPr/>
        </p:nvPicPr>
        <p:blipFill rotWithShape="1">
          <a:blip r:embed="rId4">
            <a:alphaModFix/>
          </a:blip>
          <a:srcRect t="709" b="709"/>
          <a:stretch/>
        </p:blipFill>
        <p:spPr>
          <a:xfrm>
            <a:off x="4129995" y="1283250"/>
            <a:ext cx="4588006" cy="3392076"/>
          </a:xfrm>
          <a:prstGeom prst="rect">
            <a:avLst/>
          </a:prstGeom>
          <a:noFill/>
          <a:ln>
            <a:noFill/>
          </a:ln>
        </p:spPr>
      </p:pic>
      <p:sp>
        <p:nvSpPr>
          <p:cNvPr id="309" name="Google Shape;309;p50"/>
          <p:cNvSpPr txBox="1">
            <a:spLocks noGrp="1"/>
          </p:cNvSpPr>
          <p:nvPr>
            <p:ph type="body" idx="1"/>
          </p:nvPr>
        </p:nvSpPr>
        <p:spPr>
          <a:xfrm>
            <a:off x="311700" y="3395625"/>
            <a:ext cx="3742800" cy="17853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1100"/>
              <a:buFont typeface="Arial"/>
              <a:buNone/>
            </a:pPr>
            <a:r>
              <a:rPr lang="de" sz="800">
                <a:solidFill>
                  <a:schemeClr val="dk1"/>
                </a:solidFill>
                <a:latin typeface="Courier New"/>
                <a:ea typeface="Courier New"/>
                <a:cs typeface="Courier New"/>
                <a:sym typeface="Courier New"/>
              </a:rPr>
              <a:t>[[’-’, ’-’, ’-’, ’-’, ’-’, ’-’, ’-’],</a:t>
            </a:r>
            <a:endParaRPr sz="800">
              <a:solidFill>
                <a:schemeClr val="dk1"/>
              </a:solidFill>
              <a:latin typeface="Courier New"/>
              <a:ea typeface="Courier New"/>
              <a:cs typeface="Courier New"/>
              <a:sym typeface="Courier New"/>
            </a:endParaRPr>
          </a:p>
          <a:p>
            <a:pPr marL="0" lvl="0" indent="0" algn="l" rtl="0">
              <a:lnSpc>
                <a:spcPct val="105000"/>
              </a:lnSpc>
              <a:spcBef>
                <a:spcPts val="1200"/>
              </a:spcBef>
              <a:spcAft>
                <a:spcPts val="0"/>
              </a:spcAft>
              <a:buClr>
                <a:schemeClr val="dk1"/>
              </a:buClr>
              <a:buSzPts val="1100"/>
              <a:buFont typeface="Arial"/>
              <a:buNone/>
            </a:pPr>
            <a:r>
              <a:rPr lang="de" sz="800">
                <a:solidFill>
                  <a:schemeClr val="dk1"/>
                </a:solidFill>
                <a:latin typeface="Courier New"/>
                <a:ea typeface="Courier New"/>
                <a:cs typeface="Courier New"/>
                <a:sym typeface="Courier New"/>
              </a:rPr>
              <a:t>[’-’, ’-’, ’-’, ’-’, ’-’, ’-’, ’-’],</a:t>
            </a:r>
            <a:endParaRPr sz="800">
              <a:solidFill>
                <a:schemeClr val="dk1"/>
              </a:solidFill>
              <a:latin typeface="Courier New"/>
              <a:ea typeface="Courier New"/>
              <a:cs typeface="Courier New"/>
              <a:sym typeface="Courier New"/>
            </a:endParaRPr>
          </a:p>
          <a:p>
            <a:pPr marL="0" lvl="0" indent="0" algn="l" rtl="0">
              <a:lnSpc>
                <a:spcPct val="105000"/>
              </a:lnSpc>
              <a:spcBef>
                <a:spcPts val="1200"/>
              </a:spcBef>
              <a:spcAft>
                <a:spcPts val="0"/>
              </a:spcAft>
              <a:buClr>
                <a:schemeClr val="dk1"/>
              </a:buClr>
              <a:buSzPts val="1100"/>
              <a:buFont typeface="Arial"/>
              <a:buNone/>
            </a:pPr>
            <a:r>
              <a:rPr lang="de" sz="800">
                <a:solidFill>
                  <a:schemeClr val="dk1"/>
                </a:solidFill>
                <a:latin typeface="Courier New"/>
                <a:ea typeface="Courier New"/>
                <a:cs typeface="Courier New"/>
                <a:sym typeface="Courier New"/>
              </a:rPr>
              <a:t>[’-’, ’-’, ’-’, ’R’, ’-’, ’-’, ’-’],</a:t>
            </a:r>
            <a:endParaRPr sz="800">
              <a:solidFill>
                <a:schemeClr val="dk1"/>
              </a:solidFill>
              <a:latin typeface="Courier New"/>
              <a:ea typeface="Courier New"/>
              <a:cs typeface="Courier New"/>
              <a:sym typeface="Courier New"/>
            </a:endParaRPr>
          </a:p>
          <a:p>
            <a:pPr marL="0" lvl="0" indent="0" algn="l" rtl="0">
              <a:lnSpc>
                <a:spcPct val="105000"/>
              </a:lnSpc>
              <a:spcBef>
                <a:spcPts val="1200"/>
              </a:spcBef>
              <a:spcAft>
                <a:spcPts val="0"/>
              </a:spcAft>
              <a:buClr>
                <a:schemeClr val="dk1"/>
              </a:buClr>
              <a:buSzPts val="1100"/>
              <a:buFont typeface="Arial"/>
              <a:buNone/>
            </a:pPr>
            <a:r>
              <a:rPr lang="de" sz="800">
                <a:solidFill>
                  <a:schemeClr val="dk1"/>
                </a:solidFill>
                <a:latin typeface="Courier New"/>
                <a:ea typeface="Courier New"/>
                <a:cs typeface="Courier New"/>
                <a:sym typeface="Courier New"/>
              </a:rPr>
              <a:t>[’-’, ’-’, ’Y’, ’R’, ’-’, ’-’, ’-’],</a:t>
            </a:r>
            <a:endParaRPr sz="800">
              <a:solidFill>
                <a:schemeClr val="dk1"/>
              </a:solidFill>
              <a:latin typeface="Courier New"/>
              <a:ea typeface="Courier New"/>
              <a:cs typeface="Courier New"/>
              <a:sym typeface="Courier New"/>
            </a:endParaRPr>
          </a:p>
          <a:p>
            <a:pPr marL="0" lvl="0" indent="0" algn="l" rtl="0">
              <a:lnSpc>
                <a:spcPct val="105000"/>
              </a:lnSpc>
              <a:spcBef>
                <a:spcPts val="1200"/>
              </a:spcBef>
              <a:spcAft>
                <a:spcPts val="0"/>
              </a:spcAft>
              <a:buClr>
                <a:schemeClr val="dk1"/>
              </a:buClr>
              <a:buSzPts val="1100"/>
              <a:buFont typeface="Arial"/>
              <a:buNone/>
            </a:pPr>
            <a:r>
              <a:rPr lang="de" sz="800">
                <a:solidFill>
                  <a:schemeClr val="dk1"/>
                </a:solidFill>
                <a:latin typeface="Courier New"/>
                <a:ea typeface="Courier New"/>
                <a:cs typeface="Courier New"/>
                <a:sym typeface="Courier New"/>
              </a:rPr>
              <a:t>[’-’, ’Y’, ’R’, ’Y’, ’R’, ’Y’, ’-’],</a:t>
            </a:r>
            <a:endParaRPr sz="800">
              <a:solidFill>
                <a:schemeClr val="dk1"/>
              </a:solidFill>
              <a:latin typeface="Courier New"/>
              <a:ea typeface="Courier New"/>
              <a:cs typeface="Courier New"/>
              <a:sym typeface="Courier New"/>
            </a:endParaRPr>
          </a:p>
          <a:p>
            <a:pPr marL="0" lvl="0" indent="0" algn="l" rtl="0">
              <a:lnSpc>
                <a:spcPct val="105000"/>
              </a:lnSpc>
              <a:spcBef>
                <a:spcPts val="1200"/>
              </a:spcBef>
              <a:spcAft>
                <a:spcPts val="1200"/>
              </a:spcAft>
              <a:buSzPts val="1018"/>
              <a:buNone/>
            </a:pPr>
            <a:r>
              <a:rPr lang="de" sz="800">
                <a:solidFill>
                  <a:schemeClr val="dk1"/>
                </a:solidFill>
                <a:latin typeface="Courier New"/>
                <a:ea typeface="Courier New"/>
                <a:cs typeface="Courier New"/>
                <a:sym typeface="Courier New"/>
              </a:rPr>
              <a:t>[’-’, ’Y’, ’R’, ’Y’, ’R’, ’Y’, ’R’]]</a:t>
            </a:r>
            <a:endParaRPr sz="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51"/>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315" name="Google Shape;31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Spielstanderkennung</a:t>
            </a:r>
            <a:endParaRPr/>
          </a:p>
        </p:txBody>
      </p:sp>
      <p:sp>
        <p:nvSpPr>
          <p:cNvPr id="316" name="Google Shape;316;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de">
                <a:solidFill>
                  <a:schemeClr val="dk1"/>
                </a:solidFill>
              </a:rPr>
              <a:t>Resultat:</a:t>
            </a:r>
            <a:endParaRPr>
              <a:solidFill>
                <a:schemeClr val="dk1"/>
              </a:solidFill>
            </a:endParaRPr>
          </a:p>
          <a:p>
            <a:pPr marL="457200" lvl="0" indent="-342900" algn="l" rtl="0">
              <a:spcBef>
                <a:spcPts val="1200"/>
              </a:spcBef>
              <a:spcAft>
                <a:spcPts val="0"/>
              </a:spcAft>
              <a:buClr>
                <a:schemeClr val="dk1"/>
              </a:buClr>
              <a:buSzPts val="1800"/>
              <a:buChar char="●"/>
            </a:pPr>
            <a:r>
              <a:rPr lang="de">
                <a:solidFill>
                  <a:schemeClr val="dk1"/>
                </a:solidFill>
              </a:rPr>
              <a:t>Allgemein: Geringe Fehlerrate</a:t>
            </a:r>
            <a:endParaRPr>
              <a:solidFill>
                <a:schemeClr val="dk1"/>
              </a:solidFill>
            </a:endParaRPr>
          </a:p>
          <a:p>
            <a:pPr marL="457200" lvl="0" indent="-342900" algn="l" rtl="0">
              <a:spcBef>
                <a:spcPts val="0"/>
              </a:spcBef>
              <a:spcAft>
                <a:spcPts val="0"/>
              </a:spcAft>
              <a:buClr>
                <a:schemeClr val="dk1"/>
              </a:buClr>
              <a:buSzPts val="1800"/>
              <a:buChar char="●"/>
            </a:pPr>
            <a:r>
              <a:rPr lang="de">
                <a:solidFill>
                  <a:schemeClr val="dk1"/>
                </a:solidFill>
              </a:rPr>
              <a:t>CV-typisch: Anfällig für Spiegelungen</a:t>
            </a:r>
            <a:endParaRPr>
              <a:solidFill>
                <a:schemeClr val="dk1"/>
              </a:solidFill>
            </a:endParaRPr>
          </a:p>
          <a:p>
            <a:pPr marL="457200" lvl="0" indent="-342900" algn="l" rtl="0">
              <a:spcBef>
                <a:spcPts val="0"/>
              </a:spcBef>
              <a:spcAft>
                <a:spcPts val="0"/>
              </a:spcAft>
              <a:buClr>
                <a:schemeClr val="dk1"/>
              </a:buClr>
              <a:buSzPts val="1800"/>
              <a:buChar char="●"/>
            </a:pPr>
            <a:r>
              <a:rPr lang="de">
                <a:solidFill>
                  <a:schemeClr val="dk1"/>
                </a:solidFill>
              </a:rPr>
              <a:t>Performant dank OpenCV-Python language binding zu C++</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r>
              <a:rPr lang="de">
                <a:solidFill>
                  <a:schemeClr val="dk1"/>
                </a:solidFill>
              </a:rPr>
              <a:t>Alternative Ansätze:</a:t>
            </a:r>
            <a:endParaRPr>
              <a:solidFill>
                <a:schemeClr val="dk1"/>
              </a:solidFill>
            </a:endParaRPr>
          </a:p>
          <a:p>
            <a:pPr marL="457200" lvl="0" indent="-342900" algn="l" rtl="0">
              <a:spcBef>
                <a:spcPts val="1200"/>
              </a:spcBef>
              <a:spcAft>
                <a:spcPts val="0"/>
              </a:spcAft>
              <a:buClr>
                <a:schemeClr val="dk1"/>
              </a:buClr>
              <a:buSzPts val="1800"/>
              <a:buChar char="●"/>
            </a:pPr>
            <a:r>
              <a:rPr lang="de">
                <a:solidFill>
                  <a:schemeClr val="dk1"/>
                </a:solidFill>
              </a:rPr>
              <a:t>Machine Learning-basiert</a:t>
            </a:r>
            <a:endParaRPr>
              <a:solidFill>
                <a:schemeClr val="dk1"/>
              </a:solidFill>
            </a:endParaRPr>
          </a:p>
          <a:p>
            <a:pPr marL="457200" lvl="0" indent="-342900" algn="l" rtl="0">
              <a:spcBef>
                <a:spcPts val="0"/>
              </a:spcBef>
              <a:spcAft>
                <a:spcPts val="0"/>
              </a:spcAft>
              <a:buClr>
                <a:schemeClr val="dk1"/>
              </a:buClr>
              <a:buSzPts val="1800"/>
              <a:buChar char="●"/>
            </a:pPr>
            <a:r>
              <a:rPr lang="de">
                <a:solidFill>
                  <a:schemeClr val="dk1"/>
                </a:solidFill>
              </a:rPr>
              <a:t>Template Matching-basiert</a:t>
            </a:r>
            <a:endParaRPr>
              <a:solidFill>
                <a:schemeClr val="dk1"/>
              </a:solidFill>
            </a:endParaRPr>
          </a:p>
          <a:p>
            <a:pPr marL="457200" lvl="0" indent="-342900" algn="l" rtl="0">
              <a:spcBef>
                <a:spcPts val="0"/>
              </a:spcBef>
              <a:spcAft>
                <a:spcPts val="0"/>
              </a:spcAft>
              <a:buClr>
                <a:schemeClr val="dk1"/>
              </a:buClr>
              <a:buSzPts val="1800"/>
              <a:buChar char="●"/>
            </a:pPr>
            <a:r>
              <a:rPr lang="de">
                <a:solidFill>
                  <a:schemeClr val="dk1"/>
                </a:solidFill>
              </a:rPr>
              <a:t>Naoqi-interne Objekterkennung</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Spieltaktik: Tic Tac Toe</a:t>
            </a:r>
            <a:endParaRPr/>
          </a:p>
        </p:txBody>
      </p:sp>
      <p:sp>
        <p:nvSpPr>
          <p:cNvPr id="322" name="Google Shape;322;p5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de"/>
              <a:t>Wenig Möglichkeiten für Spielsituationen</a:t>
            </a:r>
            <a:endParaRPr/>
          </a:p>
          <a:p>
            <a:pPr marL="177800" lvl="0" indent="0" algn="l" rtl="0">
              <a:lnSpc>
                <a:spcPct val="90000"/>
              </a:lnSpc>
              <a:spcBef>
                <a:spcPts val="800"/>
              </a:spcBef>
              <a:spcAft>
                <a:spcPts val="0"/>
              </a:spcAft>
              <a:buClr>
                <a:schemeClr val="dk1"/>
              </a:buClr>
              <a:buSzPts val="2700"/>
              <a:buNone/>
            </a:pPr>
            <a:endParaRPr sz="2700"/>
          </a:p>
          <a:p>
            <a:pPr marL="2400300" lvl="7" indent="0" algn="l" rtl="0">
              <a:lnSpc>
                <a:spcPct val="90000"/>
              </a:lnSpc>
              <a:spcBef>
                <a:spcPts val="400"/>
              </a:spcBef>
              <a:spcAft>
                <a:spcPts val="0"/>
              </a:spcAft>
              <a:buClr>
                <a:schemeClr val="dk1"/>
              </a:buClr>
              <a:buSzPts val="3300"/>
              <a:buNone/>
            </a:pPr>
            <a:r>
              <a:rPr lang="de" sz="3300"/>
              <a:t> &lt;=&gt;</a:t>
            </a:r>
            <a:endParaRPr/>
          </a:p>
          <a:p>
            <a:pPr marL="177800" lvl="0" indent="-3810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r>
              <a:rPr lang="de"/>
              <a:t> </a:t>
            </a: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p:txBody>
      </p:sp>
      <p:graphicFrame>
        <p:nvGraphicFramePr>
          <p:cNvPr id="323" name="Google Shape;323;p52"/>
          <p:cNvGraphicFramePr/>
          <p:nvPr/>
        </p:nvGraphicFramePr>
        <p:xfrm>
          <a:off x="628650" y="1854724"/>
          <a:ext cx="2351700" cy="1165920"/>
        </p:xfrm>
        <a:graphic>
          <a:graphicData uri="http://schemas.openxmlformats.org/drawingml/2006/table">
            <a:tbl>
              <a:tblPr>
                <a:noFill/>
                <a:tableStyleId>{BC328783-B2FD-499F-87F2-EC117C599AB5}</a:tableStyleId>
              </a:tblPr>
              <a:tblGrid>
                <a:gridCol w="783900">
                  <a:extLst>
                    <a:ext uri="{9D8B030D-6E8A-4147-A177-3AD203B41FA5}">
                      <a16:colId xmlns:a16="http://schemas.microsoft.com/office/drawing/2014/main" val="20000"/>
                    </a:ext>
                  </a:extLst>
                </a:gridCol>
                <a:gridCol w="783900">
                  <a:extLst>
                    <a:ext uri="{9D8B030D-6E8A-4147-A177-3AD203B41FA5}">
                      <a16:colId xmlns:a16="http://schemas.microsoft.com/office/drawing/2014/main" val="20001"/>
                    </a:ext>
                  </a:extLst>
                </a:gridCol>
                <a:gridCol w="783900">
                  <a:extLst>
                    <a:ext uri="{9D8B030D-6E8A-4147-A177-3AD203B41FA5}">
                      <a16:colId xmlns:a16="http://schemas.microsoft.com/office/drawing/2014/main" val="20002"/>
                    </a:ext>
                  </a:extLst>
                </a:gridCol>
              </a:tblGrid>
              <a:tr h="275175">
                <a:tc>
                  <a:txBody>
                    <a:bodyPr/>
                    <a:lstStyle/>
                    <a:p>
                      <a:pPr marL="0" marR="0" lvl="0" indent="0" algn="ctr" rtl="0">
                        <a:spcBef>
                          <a:spcPts val="0"/>
                        </a:spcBef>
                        <a:spcAft>
                          <a:spcPts val="0"/>
                        </a:spcAft>
                        <a:buNone/>
                      </a:pPr>
                      <a:r>
                        <a:rPr lang="de" sz="2100" u="none" strike="noStrike" cap="none"/>
                        <a:t>x</a:t>
                      </a: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5175">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de" sz="2100" u="none" strike="noStrike" cap="none"/>
                        <a:t>o</a:t>
                      </a: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5175">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graphicFrame>
        <p:nvGraphicFramePr>
          <p:cNvPr id="324" name="Google Shape;324;p52"/>
          <p:cNvGraphicFramePr/>
          <p:nvPr/>
        </p:nvGraphicFramePr>
        <p:xfrm>
          <a:off x="4037201" y="1854723"/>
          <a:ext cx="2351700" cy="1165920"/>
        </p:xfrm>
        <a:graphic>
          <a:graphicData uri="http://schemas.openxmlformats.org/drawingml/2006/table">
            <a:tbl>
              <a:tblPr>
                <a:noFill/>
                <a:tableStyleId>{BC328783-B2FD-499F-87F2-EC117C599AB5}</a:tableStyleId>
              </a:tblPr>
              <a:tblGrid>
                <a:gridCol w="783900">
                  <a:extLst>
                    <a:ext uri="{9D8B030D-6E8A-4147-A177-3AD203B41FA5}">
                      <a16:colId xmlns:a16="http://schemas.microsoft.com/office/drawing/2014/main" val="20000"/>
                    </a:ext>
                  </a:extLst>
                </a:gridCol>
                <a:gridCol w="783900">
                  <a:extLst>
                    <a:ext uri="{9D8B030D-6E8A-4147-A177-3AD203B41FA5}">
                      <a16:colId xmlns:a16="http://schemas.microsoft.com/office/drawing/2014/main" val="20001"/>
                    </a:ext>
                  </a:extLst>
                </a:gridCol>
                <a:gridCol w="783900">
                  <a:extLst>
                    <a:ext uri="{9D8B030D-6E8A-4147-A177-3AD203B41FA5}">
                      <a16:colId xmlns:a16="http://schemas.microsoft.com/office/drawing/2014/main" val="20002"/>
                    </a:ext>
                  </a:extLst>
                </a:gridCol>
              </a:tblGrid>
              <a:tr h="275175">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5175">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de" sz="2100" u="none" strike="noStrike" cap="none"/>
                        <a:t>o</a:t>
                      </a: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5175">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de" sz="2100" u="none" strike="noStrike" cap="none"/>
                        <a:t>x</a:t>
                      </a:r>
                      <a:endParaRPr sz="21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325" name="Google Shape;325;p5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16</a:t>
            </a:fld>
            <a:endParaRPr/>
          </a:p>
        </p:txBody>
      </p:sp>
      <p:pic>
        <p:nvPicPr>
          <p:cNvPr id="326" name="Google Shape;326;p52"/>
          <p:cNvPicPr preferRelativeResize="0"/>
          <p:nvPr/>
        </p:nvPicPr>
        <p:blipFill>
          <a:blip r:embed="rId3">
            <a:alphaModFix/>
          </a:blip>
          <a:stretch>
            <a:fillRect/>
          </a:stretch>
        </p:blipFill>
        <p:spPr>
          <a:xfrm>
            <a:off x="7078600" y="0"/>
            <a:ext cx="2065402" cy="101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Spieltaktik: Vier Gewinnt</a:t>
            </a:r>
            <a:endParaRPr/>
          </a:p>
        </p:txBody>
      </p:sp>
      <p:sp>
        <p:nvSpPr>
          <p:cNvPr id="332" name="Google Shape;332;p5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de"/>
              <a:t>Prioritäten:</a:t>
            </a:r>
            <a:endParaRPr/>
          </a:p>
          <a:p>
            <a:pPr marL="177800" lvl="0" indent="-38100" algn="l" rtl="0">
              <a:lnSpc>
                <a:spcPct val="90000"/>
              </a:lnSpc>
              <a:spcBef>
                <a:spcPts val="800"/>
              </a:spcBef>
              <a:spcAft>
                <a:spcPts val="0"/>
              </a:spcAft>
              <a:buClr>
                <a:schemeClr val="dk1"/>
              </a:buClr>
              <a:buSzPts val="2100"/>
              <a:buNone/>
            </a:pPr>
            <a:endParaRPr/>
          </a:p>
        </p:txBody>
      </p:sp>
      <p:graphicFrame>
        <p:nvGraphicFramePr>
          <p:cNvPr id="333" name="Google Shape;333;p53"/>
          <p:cNvGraphicFramePr/>
          <p:nvPr/>
        </p:nvGraphicFramePr>
        <p:xfrm>
          <a:off x="628650" y="1854724"/>
          <a:ext cx="3101175" cy="2337000"/>
        </p:xfrm>
        <a:graphic>
          <a:graphicData uri="http://schemas.openxmlformats.org/drawingml/2006/table">
            <a:tbl>
              <a:tblPr>
                <a:noFill/>
                <a:tableStyleId>{BC328783-B2FD-499F-87F2-EC117C599AB5}</a:tableStyleId>
              </a:tblPr>
              <a:tblGrid>
                <a:gridCol w="443025">
                  <a:extLst>
                    <a:ext uri="{9D8B030D-6E8A-4147-A177-3AD203B41FA5}">
                      <a16:colId xmlns:a16="http://schemas.microsoft.com/office/drawing/2014/main" val="20000"/>
                    </a:ext>
                  </a:extLst>
                </a:gridCol>
                <a:gridCol w="443025">
                  <a:extLst>
                    <a:ext uri="{9D8B030D-6E8A-4147-A177-3AD203B41FA5}">
                      <a16:colId xmlns:a16="http://schemas.microsoft.com/office/drawing/2014/main" val="20001"/>
                    </a:ext>
                  </a:extLst>
                </a:gridCol>
                <a:gridCol w="443025">
                  <a:extLst>
                    <a:ext uri="{9D8B030D-6E8A-4147-A177-3AD203B41FA5}">
                      <a16:colId xmlns:a16="http://schemas.microsoft.com/office/drawing/2014/main" val="20002"/>
                    </a:ext>
                  </a:extLst>
                </a:gridCol>
                <a:gridCol w="443025">
                  <a:extLst>
                    <a:ext uri="{9D8B030D-6E8A-4147-A177-3AD203B41FA5}">
                      <a16:colId xmlns:a16="http://schemas.microsoft.com/office/drawing/2014/main" val="20003"/>
                    </a:ext>
                  </a:extLst>
                </a:gridCol>
                <a:gridCol w="443025">
                  <a:extLst>
                    <a:ext uri="{9D8B030D-6E8A-4147-A177-3AD203B41FA5}">
                      <a16:colId xmlns:a16="http://schemas.microsoft.com/office/drawing/2014/main" val="20004"/>
                    </a:ext>
                  </a:extLst>
                </a:gridCol>
                <a:gridCol w="443025">
                  <a:extLst>
                    <a:ext uri="{9D8B030D-6E8A-4147-A177-3AD203B41FA5}">
                      <a16:colId xmlns:a16="http://schemas.microsoft.com/office/drawing/2014/main" val="20005"/>
                    </a:ext>
                  </a:extLst>
                </a:gridCol>
                <a:gridCol w="443025">
                  <a:extLst>
                    <a:ext uri="{9D8B030D-6E8A-4147-A177-3AD203B41FA5}">
                      <a16:colId xmlns:a16="http://schemas.microsoft.com/office/drawing/2014/main" val="20006"/>
                    </a:ext>
                  </a:extLst>
                </a:gridCol>
              </a:tblGrid>
              <a:tr h="389500">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89500">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9500">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9500">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9500">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9500">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400"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34" name="Google Shape;334;p5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17</a:t>
            </a:fld>
            <a:endParaRPr/>
          </a:p>
        </p:txBody>
      </p:sp>
      <p:pic>
        <p:nvPicPr>
          <p:cNvPr id="335" name="Google Shape;335;p53"/>
          <p:cNvPicPr preferRelativeResize="0"/>
          <p:nvPr/>
        </p:nvPicPr>
        <p:blipFill>
          <a:blip r:embed="rId3">
            <a:alphaModFix/>
          </a:blip>
          <a:stretch>
            <a:fillRect/>
          </a:stretch>
        </p:blipFill>
        <p:spPr>
          <a:xfrm>
            <a:off x="7078600" y="0"/>
            <a:ext cx="2065402" cy="1010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Spieltaktik: Vier Gewinnt</a:t>
            </a:r>
            <a:endParaRPr/>
          </a:p>
        </p:txBody>
      </p:sp>
      <p:sp>
        <p:nvSpPr>
          <p:cNvPr id="341" name="Google Shape;341;p5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de"/>
              <a:t>Prioritäten:</a:t>
            </a:r>
            <a:endParaRPr/>
          </a:p>
          <a:p>
            <a:pPr marL="177800" lvl="0" indent="-38100" algn="l" rtl="0">
              <a:lnSpc>
                <a:spcPct val="90000"/>
              </a:lnSpc>
              <a:spcBef>
                <a:spcPts val="800"/>
              </a:spcBef>
              <a:spcAft>
                <a:spcPts val="0"/>
              </a:spcAft>
              <a:buClr>
                <a:schemeClr val="dk1"/>
              </a:buClr>
              <a:buSzPts val="2100"/>
              <a:buNone/>
            </a:pPr>
            <a:endParaRPr/>
          </a:p>
        </p:txBody>
      </p:sp>
      <p:graphicFrame>
        <p:nvGraphicFramePr>
          <p:cNvPr id="342" name="Google Shape;342;p54"/>
          <p:cNvGraphicFramePr/>
          <p:nvPr/>
        </p:nvGraphicFramePr>
        <p:xfrm>
          <a:off x="628650" y="1854724"/>
          <a:ext cx="3101175" cy="2337000"/>
        </p:xfrm>
        <a:graphic>
          <a:graphicData uri="http://schemas.openxmlformats.org/drawingml/2006/table">
            <a:tbl>
              <a:tblPr>
                <a:noFill/>
                <a:tableStyleId>{BC328783-B2FD-499F-87F2-EC117C599AB5}</a:tableStyleId>
              </a:tblPr>
              <a:tblGrid>
                <a:gridCol w="443025">
                  <a:extLst>
                    <a:ext uri="{9D8B030D-6E8A-4147-A177-3AD203B41FA5}">
                      <a16:colId xmlns:a16="http://schemas.microsoft.com/office/drawing/2014/main" val="20000"/>
                    </a:ext>
                  </a:extLst>
                </a:gridCol>
                <a:gridCol w="443025">
                  <a:extLst>
                    <a:ext uri="{9D8B030D-6E8A-4147-A177-3AD203B41FA5}">
                      <a16:colId xmlns:a16="http://schemas.microsoft.com/office/drawing/2014/main" val="20001"/>
                    </a:ext>
                  </a:extLst>
                </a:gridCol>
                <a:gridCol w="443025">
                  <a:extLst>
                    <a:ext uri="{9D8B030D-6E8A-4147-A177-3AD203B41FA5}">
                      <a16:colId xmlns:a16="http://schemas.microsoft.com/office/drawing/2014/main" val="20002"/>
                    </a:ext>
                  </a:extLst>
                </a:gridCol>
                <a:gridCol w="443025">
                  <a:extLst>
                    <a:ext uri="{9D8B030D-6E8A-4147-A177-3AD203B41FA5}">
                      <a16:colId xmlns:a16="http://schemas.microsoft.com/office/drawing/2014/main" val="20003"/>
                    </a:ext>
                  </a:extLst>
                </a:gridCol>
                <a:gridCol w="443025">
                  <a:extLst>
                    <a:ext uri="{9D8B030D-6E8A-4147-A177-3AD203B41FA5}">
                      <a16:colId xmlns:a16="http://schemas.microsoft.com/office/drawing/2014/main" val="20004"/>
                    </a:ext>
                  </a:extLst>
                </a:gridCol>
                <a:gridCol w="443025">
                  <a:extLst>
                    <a:ext uri="{9D8B030D-6E8A-4147-A177-3AD203B41FA5}">
                      <a16:colId xmlns:a16="http://schemas.microsoft.com/office/drawing/2014/main" val="20005"/>
                    </a:ext>
                  </a:extLst>
                </a:gridCol>
                <a:gridCol w="443025">
                  <a:extLst>
                    <a:ext uri="{9D8B030D-6E8A-4147-A177-3AD203B41FA5}">
                      <a16:colId xmlns:a16="http://schemas.microsoft.com/office/drawing/2014/main" val="20006"/>
                    </a:ext>
                  </a:extLst>
                </a:gridCol>
              </a:tblGrid>
              <a:tr h="389500">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89500">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9500">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9500">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de" sz="2100" b="1" u="none" strike="noStrike" cap="none">
                          <a:solidFill>
                            <a:srgbClr val="FF0000"/>
                          </a:solidFill>
                        </a:rPr>
                        <a:t>O</a:t>
                      </a:r>
                      <a:endParaRPr sz="2100" b="1" u="none" strike="noStrike" cap="none">
                        <a:solidFill>
                          <a:srgbClr val="FF0000"/>
                        </a:solidFill>
                      </a:endParaRPr>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9500">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de" sz="2100" b="1" u="none" strike="noStrike" cap="none">
                          <a:solidFill>
                            <a:schemeClr val="accent1"/>
                          </a:solidFill>
                        </a:rPr>
                        <a:t>O</a:t>
                      </a:r>
                      <a:endParaRPr sz="2100" b="1" u="none" strike="noStrike" cap="none">
                        <a:solidFill>
                          <a:schemeClr val="accent1"/>
                        </a:solidFill>
                      </a:endParaRPr>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de" sz="2100" b="1" u="none" strike="noStrike" cap="none">
                          <a:solidFill>
                            <a:srgbClr val="FF0000"/>
                          </a:solidFill>
                        </a:rPr>
                        <a:t>O</a:t>
                      </a:r>
                      <a:endParaRPr sz="2100" b="1" u="none" strike="noStrike" cap="none">
                        <a:solidFill>
                          <a:srgbClr val="FF0000"/>
                        </a:solidFill>
                      </a:endParaRPr>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9500">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de" sz="2100" b="1" u="none" strike="noStrike" cap="none">
                          <a:solidFill>
                            <a:schemeClr val="accent1"/>
                          </a:solidFill>
                        </a:rPr>
                        <a:t>O</a:t>
                      </a:r>
                      <a:endParaRPr sz="2100" b="1" u="none" strike="noStrike" cap="none">
                        <a:solidFill>
                          <a:schemeClr val="accent1"/>
                        </a:solidFill>
                      </a:endParaRPr>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de" sz="2100" b="1" u="none" strike="noStrike" cap="none">
                          <a:solidFill>
                            <a:srgbClr val="FF0000"/>
                          </a:solidFill>
                        </a:rPr>
                        <a:t>O</a:t>
                      </a:r>
                      <a:endParaRPr sz="2100" b="1" u="none" strike="noStrike" cap="none">
                        <a:solidFill>
                          <a:srgbClr val="FF0000"/>
                        </a:solidFill>
                      </a:endParaRPr>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de" sz="2100" b="1" u="none" strike="noStrike" cap="none">
                          <a:solidFill>
                            <a:schemeClr val="accent1"/>
                          </a:solidFill>
                        </a:rPr>
                        <a:t>O</a:t>
                      </a:r>
                      <a:endParaRPr sz="2100" b="1" u="none" strike="noStrike" cap="none">
                        <a:solidFill>
                          <a:schemeClr val="accent1"/>
                        </a:solidFill>
                      </a:endParaRPr>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2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43" name="Google Shape;343;p5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18</a:t>
            </a:fld>
            <a:endParaRPr/>
          </a:p>
        </p:txBody>
      </p:sp>
      <p:pic>
        <p:nvPicPr>
          <p:cNvPr id="344" name="Google Shape;344;p54"/>
          <p:cNvPicPr preferRelativeResize="0"/>
          <p:nvPr/>
        </p:nvPicPr>
        <p:blipFill>
          <a:blip r:embed="rId3">
            <a:alphaModFix/>
          </a:blip>
          <a:stretch>
            <a:fillRect/>
          </a:stretch>
        </p:blipFill>
        <p:spPr>
          <a:xfrm>
            <a:off x="7078600" y="0"/>
            <a:ext cx="2065402" cy="1010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Touchscreenfähiger Finger</a:t>
            </a:r>
            <a:endParaRPr/>
          </a:p>
        </p:txBody>
      </p:sp>
      <p:sp>
        <p:nvSpPr>
          <p:cNvPr id="350" name="Google Shape;350;p5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de"/>
              <a:t>Problem: Plastikfinger leiten fast keine Energie</a:t>
            </a:r>
            <a:endParaRPr/>
          </a:p>
          <a:p>
            <a:pPr marL="177800" lvl="0" indent="-171450" algn="l" rtl="0">
              <a:lnSpc>
                <a:spcPct val="90000"/>
              </a:lnSpc>
              <a:spcBef>
                <a:spcPts val="800"/>
              </a:spcBef>
              <a:spcAft>
                <a:spcPts val="0"/>
              </a:spcAft>
              <a:buClr>
                <a:schemeClr val="dk1"/>
              </a:buClr>
              <a:buSzPts val="2100"/>
              <a:buChar char="•"/>
            </a:pPr>
            <a:r>
              <a:rPr lang="de"/>
              <a:t>Touchscreens erkennen durch Energie, ob sie geklickt wurden.</a:t>
            </a:r>
            <a:endParaRPr/>
          </a:p>
          <a:p>
            <a:pPr marL="177800" lvl="0" indent="-38100" algn="l" rtl="0">
              <a:lnSpc>
                <a:spcPct val="90000"/>
              </a:lnSpc>
              <a:spcBef>
                <a:spcPts val="800"/>
              </a:spcBef>
              <a:spcAft>
                <a:spcPts val="0"/>
              </a:spcAft>
              <a:buClr>
                <a:schemeClr val="dk1"/>
              </a:buClr>
              <a:buSzPts val="2100"/>
              <a:buNone/>
            </a:pPr>
            <a:endParaRPr/>
          </a:p>
          <a:p>
            <a:pPr marL="177800" lvl="0" indent="-171450" algn="l" rtl="0">
              <a:lnSpc>
                <a:spcPct val="90000"/>
              </a:lnSpc>
              <a:spcBef>
                <a:spcPts val="800"/>
              </a:spcBef>
              <a:spcAft>
                <a:spcPts val="0"/>
              </a:spcAft>
              <a:buClr>
                <a:schemeClr val="dk1"/>
              </a:buClr>
              <a:buSzPts val="2100"/>
              <a:buChar char="•"/>
            </a:pPr>
            <a:r>
              <a:rPr lang="de"/>
              <a:t>Lösung: Alu Folie</a:t>
            </a:r>
            <a:endParaRPr/>
          </a:p>
        </p:txBody>
      </p:sp>
      <p:sp>
        <p:nvSpPr>
          <p:cNvPr id="351" name="Google Shape;351;p5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19</a:t>
            </a:fld>
            <a:endParaRPr/>
          </a:p>
        </p:txBody>
      </p:sp>
      <p:pic>
        <p:nvPicPr>
          <p:cNvPr id="352" name="Google Shape;352;p55"/>
          <p:cNvPicPr preferRelativeResize="0"/>
          <p:nvPr/>
        </p:nvPicPr>
        <p:blipFill rotWithShape="1">
          <a:blip r:embed="rId3">
            <a:alphaModFix/>
          </a:blip>
          <a:srcRect/>
          <a:stretch/>
        </p:blipFill>
        <p:spPr>
          <a:xfrm>
            <a:off x="4572000" y="2210991"/>
            <a:ext cx="3657600" cy="2421731"/>
          </a:xfrm>
          <a:prstGeom prst="rect">
            <a:avLst/>
          </a:prstGeom>
          <a:noFill/>
          <a:ln>
            <a:noFill/>
          </a:ln>
        </p:spPr>
      </p:pic>
      <p:sp>
        <p:nvSpPr>
          <p:cNvPr id="353" name="Google Shape;353;p55"/>
          <p:cNvSpPr txBox="1">
            <a:spLocks noGrp="1"/>
          </p:cNvSpPr>
          <p:nvPr>
            <p:ph type="ftr" idx="11"/>
          </p:nvPr>
        </p:nvSpPr>
        <p:spPr>
          <a:xfrm>
            <a:off x="2819400" y="4767263"/>
            <a:ext cx="35052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de"/>
              <a:t>Bildquelle: </a:t>
            </a:r>
            <a:r>
              <a:rPr lang="de" u="sng">
                <a:solidFill>
                  <a:schemeClr val="hlink"/>
                </a:solidFill>
                <a:hlinkClick r:id="rId4"/>
              </a:rPr>
              <a:t>https://www.genius-community.com/allgemein/wie-funktioniert-ein-touchscreen-10677/</a:t>
            </a:r>
            <a:endParaRPr/>
          </a:p>
          <a:p>
            <a:pPr marL="0" lvl="0" indent="0" algn="ctr" rtl="0">
              <a:spcBef>
                <a:spcPts val="0"/>
              </a:spcBef>
              <a:spcAft>
                <a:spcPts val="0"/>
              </a:spcAft>
              <a:buNone/>
            </a:pPr>
            <a:endParaRPr/>
          </a:p>
        </p:txBody>
      </p:sp>
      <p:pic>
        <p:nvPicPr>
          <p:cNvPr id="354" name="Google Shape;354;p55"/>
          <p:cNvPicPr preferRelativeResize="0"/>
          <p:nvPr/>
        </p:nvPicPr>
        <p:blipFill>
          <a:blip r:embed="rId5">
            <a:alphaModFix/>
          </a:blip>
          <a:stretch>
            <a:fillRect/>
          </a:stretch>
        </p:blipFill>
        <p:spPr>
          <a:xfrm>
            <a:off x="7078600" y="0"/>
            <a:ext cx="2065402" cy="1010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8"/>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13" name="Google Shape;21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Projektidee</a:t>
            </a:r>
            <a:endParaRPr/>
          </a:p>
        </p:txBody>
      </p:sp>
      <p:sp>
        <p:nvSpPr>
          <p:cNvPr id="214" name="Google Shape;214;p38"/>
          <p:cNvSpPr txBox="1">
            <a:spLocks noGrp="1"/>
          </p:cNvSpPr>
          <p:nvPr>
            <p:ph type="body" idx="1"/>
          </p:nvPr>
        </p:nvSpPr>
        <p:spPr>
          <a:xfrm>
            <a:off x="311700" y="1563050"/>
            <a:ext cx="8520600" cy="31206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de" sz="2100">
                <a:solidFill>
                  <a:schemeClr val="dk1"/>
                </a:solidFill>
              </a:rPr>
              <a:t>NAO soll selbstständig auf Tablets spielen können</a:t>
            </a:r>
            <a:endParaRPr sz="2100">
              <a:solidFill>
                <a:schemeClr val="dk1"/>
              </a:solidFill>
            </a:endParaRPr>
          </a:p>
          <a:p>
            <a:pPr marL="914400" lvl="1" indent="-336550" algn="l" rtl="0">
              <a:spcBef>
                <a:spcPts val="1200"/>
              </a:spcBef>
              <a:spcAft>
                <a:spcPts val="0"/>
              </a:spcAft>
              <a:buClr>
                <a:schemeClr val="dk1"/>
              </a:buClr>
              <a:buSzPts val="1700"/>
              <a:buChar char="○"/>
            </a:pPr>
            <a:r>
              <a:rPr lang="de" sz="1700">
                <a:solidFill>
                  <a:schemeClr val="dk1"/>
                </a:solidFill>
              </a:rPr>
              <a:t>TicTacToe + Vier gewinnt</a:t>
            </a:r>
            <a:endParaRPr sz="1700">
              <a:solidFill>
                <a:schemeClr val="dk1"/>
              </a:solidFill>
            </a:endParaRPr>
          </a:p>
          <a:p>
            <a:pPr marL="914400" lvl="1" indent="-336550" algn="l" rtl="0">
              <a:spcBef>
                <a:spcPts val="0"/>
              </a:spcBef>
              <a:spcAft>
                <a:spcPts val="0"/>
              </a:spcAft>
              <a:buClr>
                <a:schemeClr val="dk1"/>
              </a:buClr>
              <a:buSzPts val="1700"/>
              <a:buChar char="○"/>
            </a:pPr>
            <a:r>
              <a:rPr lang="de" sz="1700">
                <a:solidFill>
                  <a:schemeClr val="dk1"/>
                </a:solidFill>
              </a:rPr>
              <a:t>NAO vs. NAO</a:t>
            </a:r>
            <a:endParaRPr sz="1700">
              <a:solidFill>
                <a:schemeClr val="dk1"/>
              </a:solidFill>
            </a:endParaRPr>
          </a:p>
          <a:p>
            <a:pPr marL="914400" lvl="1" indent="-336550" algn="l" rtl="0">
              <a:spcBef>
                <a:spcPts val="0"/>
              </a:spcBef>
              <a:spcAft>
                <a:spcPts val="0"/>
              </a:spcAft>
              <a:buClr>
                <a:schemeClr val="dk1"/>
              </a:buClr>
              <a:buSzPts val="1700"/>
              <a:buChar char="○"/>
            </a:pPr>
            <a:r>
              <a:rPr lang="de" sz="1700">
                <a:solidFill>
                  <a:schemeClr val="dk1"/>
                </a:solidFill>
              </a:rPr>
              <a:t>NAO vs. Mensch</a:t>
            </a:r>
            <a:endParaRPr sz="1700">
              <a:solidFill>
                <a:schemeClr val="dk1"/>
              </a:solidFill>
            </a:endParaRPr>
          </a:p>
          <a:p>
            <a:pPr marL="0" lvl="0" indent="0" algn="l" rtl="0">
              <a:spcBef>
                <a:spcPts val="1200"/>
              </a:spcBef>
              <a:spcAft>
                <a:spcPts val="1200"/>
              </a:spcAft>
              <a:buNone/>
            </a:pPr>
            <a:endParaRPr sz="1700">
              <a:solidFill>
                <a:schemeClr val="dk1"/>
              </a:solidFill>
            </a:endParaRPr>
          </a:p>
        </p:txBody>
      </p:sp>
      <p:pic>
        <p:nvPicPr>
          <p:cNvPr id="215" name="Google Shape;215;p38"/>
          <p:cNvPicPr preferRelativeResize="0"/>
          <p:nvPr/>
        </p:nvPicPr>
        <p:blipFill>
          <a:blip r:embed="rId4">
            <a:alphaModFix/>
          </a:blip>
          <a:stretch>
            <a:fillRect/>
          </a:stretch>
        </p:blipFill>
        <p:spPr>
          <a:xfrm>
            <a:off x="7205481" y="2659574"/>
            <a:ext cx="1938525" cy="24839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Motoren NAO</a:t>
            </a:r>
            <a:endParaRPr/>
          </a:p>
        </p:txBody>
      </p:sp>
      <p:sp>
        <p:nvSpPr>
          <p:cNvPr id="360" name="Google Shape;360;p5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38100" algn="l" rtl="0">
              <a:lnSpc>
                <a:spcPct val="90000"/>
              </a:lnSpc>
              <a:spcBef>
                <a:spcPts val="0"/>
              </a:spcBef>
              <a:spcAft>
                <a:spcPts val="0"/>
              </a:spcAft>
              <a:buClr>
                <a:schemeClr val="dk1"/>
              </a:buClr>
              <a:buSzPts val="2100"/>
              <a:buNone/>
            </a:pPr>
            <a:endParaRPr/>
          </a:p>
        </p:txBody>
      </p:sp>
      <p:pic>
        <p:nvPicPr>
          <p:cNvPr id="361" name="Google Shape;361;p56"/>
          <p:cNvPicPr preferRelativeResize="0"/>
          <p:nvPr/>
        </p:nvPicPr>
        <p:blipFill rotWithShape="1">
          <a:blip r:embed="rId3">
            <a:alphaModFix/>
          </a:blip>
          <a:srcRect/>
          <a:stretch/>
        </p:blipFill>
        <p:spPr>
          <a:xfrm>
            <a:off x="3265714" y="1525786"/>
            <a:ext cx="2286000" cy="2950369"/>
          </a:xfrm>
          <a:prstGeom prst="rect">
            <a:avLst/>
          </a:prstGeom>
          <a:noFill/>
          <a:ln>
            <a:noFill/>
          </a:ln>
        </p:spPr>
      </p:pic>
      <p:sp>
        <p:nvSpPr>
          <p:cNvPr id="362" name="Google Shape;362;p5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20</a:t>
            </a:fld>
            <a:endParaRPr/>
          </a:p>
        </p:txBody>
      </p:sp>
      <p:sp>
        <p:nvSpPr>
          <p:cNvPr id="363" name="Google Shape;363;p5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de"/>
              <a:t>Bildquelle: </a:t>
            </a:r>
            <a:r>
              <a:rPr lang="de" u="sng">
                <a:solidFill>
                  <a:schemeClr val="hlink"/>
                </a:solidFill>
                <a:hlinkClick r:id="rId4"/>
              </a:rPr>
              <a:t>http://doc.aldebaran.com/1-14/family/robots/motors_robot.html</a:t>
            </a:r>
            <a:endParaRPr/>
          </a:p>
          <a:p>
            <a:pPr marL="0" lvl="0" indent="0" algn="ctr" rtl="0">
              <a:spcBef>
                <a:spcPts val="0"/>
              </a:spcBef>
              <a:spcAft>
                <a:spcPts val="0"/>
              </a:spcAft>
              <a:buNone/>
            </a:pPr>
            <a:endParaRPr/>
          </a:p>
        </p:txBody>
      </p:sp>
      <p:pic>
        <p:nvPicPr>
          <p:cNvPr id="364" name="Google Shape;364;p56"/>
          <p:cNvPicPr preferRelativeResize="0"/>
          <p:nvPr/>
        </p:nvPicPr>
        <p:blipFill>
          <a:blip r:embed="rId5">
            <a:alphaModFix/>
          </a:blip>
          <a:stretch>
            <a:fillRect/>
          </a:stretch>
        </p:blipFill>
        <p:spPr>
          <a:xfrm>
            <a:off x="7078600" y="0"/>
            <a:ext cx="2065402" cy="1010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Armbewegung</a:t>
            </a:r>
            <a:endParaRPr/>
          </a:p>
        </p:txBody>
      </p:sp>
      <p:sp>
        <p:nvSpPr>
          <p:cNvPr id="370" name="Google Shape;370;p5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fontScale="92500" lnSpcReduction="20000"/>
          </a:bodyPr>
          <a:lstStyle/>
          <a:p>
            <a:pPr marL="381000" lvl="0" indent="-377348" algn="l" rtl="0">
              <a:lnSpc>
                <a:spcPct val="90000"/>
              </a:lnSpc>
              <a:spcBef>
                <a:spcPts val="0"/>
              </a:spcBef>
              <a:spcAft>
                <a:spcPts val="0"/>
              </a:spcAft>
              <a:buClr>
                <a:schemeClr val="dk1"/>
              </a:buClr>
              <a:buSzPct val="100000"/>
              <a:buFont typeface="Calibri"/>
              <a:buAutoNum type="arabicPeriod"/>
            </a:pPr>
            <a:r>
              <a:rPr lang="de"/>
              <a:t>motionProxy verbinden</a:t>
            </a:r>
            <a:endParaRPr/>
          </a:p>
          <a:p>
            <a:pPr marL="381000" lvl="0" indent="-377348" algn="l" rtl="0">
              <a:lnSpc>
                <a:spcPct val="90000"/>
              </a:lnSpc>
              <a:spcBef>
                <a:spcPts val="800"/>
              </a:spcBef>
              <a:spcAft>
                <a:spcPts val="0"/>
              </a:spcAft>
              <a:buClr>
                <a:schemeClr val="dk1"/>
              </a:buClr>
              <a:buSzPct val="100000"/>
              <a:buFont typeface="Calibri"/>
              <a:buAutoNum type="arabicPeriod"/>
            </a:pPr>
            <a:r>
              <a:rPr lang="de"/>
              <a:t>Motoren Positionen einstellen:</a:t>
            </a:r>
            <a:br>
              <a:rPr lang="de"/>
            </a:br>
            <a:br>
              <a:rPr lang="de"/>
            </a:br>
            <a:r>
              <a:rPr lang="de" sz="1500"/>
              <a:t>motionProxy.angleInterpolationWithSpeed(</a:t>
            </a:r>
            <a:r>
              <a:rPr lang="de" sz="1500" b="1">
                <a:solidFill>
                  <a:schemeClr val="accent1"/>
                </a:solidFill>
              </a:rPr>
              <a:t>Bezeichnung</a:t>
            </a:r>
            <a:r>
              <a:rPr lang="de" sz="1500"/>
              <a:t>, </a:t>
            </a:r>
            <a:r>
              <a:rPr lang="de" sz="1500" b="1">
                <a:solidFill>
                  <a:schemeClr val="accent1"/>
                </a:solidFill>
              </a:rPr>
              <a:t>Gradzahl</a:t>
            </a:r>
            <a:r>
              <a:rPr lang="de" sz="1500"/>
              <a:t> * almath.TO_RAD, 0.2)</a:t>
            </a:r>
            <a:br>
              <a:rPr lang="de" sz="1500"/>
            </a:br>
            <a:br>
              <a:rPr lang="de" sz="1500"/>
            </a:br>
            <a:r>
              <a:rPr lang="de">
                <a:solidFill>
                  <a:srgbClr val="FF0000"/>
                </a:solidFill>
              </a:rPr>
              <a:t>Wichtig: </a:t>
            </a:r>
            <a:r>
              <a:rPr lang="de"/>
              <a:t>Reihenfolge: Große Bewegungen zu kleinen Bewegungen. </a:t>
            </a:r>
            <a:endParaRPr/>
          </a:p>
          <a:p>
            <a:pPr marL="381000" lvl="0" indent="-254000" algn="l" rtl="0">
              <a:lnSpc>
                <a:spcPct val="90000"/>
              </a:lnSpc>
              <a:spcBef>
                <a:spcPts val="800"/>
              </a:spcBef>
              <a:spcAft>
                <a:spcPts val="0"/>
              </a:spcAft>
              <a:buClr>
                <a:schemeClr val="dk1"/>
              </a:buClr>
              <a:buSzPct val="100000"/>
              <a:buFont typeface="Calibri"/>
              <a:buNone/>
            </a:pPr>
            <a:endParaRPr/>
          </a:p>
          <a:p>
            <a:pPr marL="381000" lvl="0" indent="-377348" algn="l" rtl="0">
              <a:lnSpc>
                <a:spcPct val="90000"/>
              </a:lnSpc>
              <a:spcBef>
                <a:spcPts val="800"/>
              </a:spcBef>
              <a:spcAft>
                <a:spcPts val="0"/>
              </a:spcAft>
              <a:buClr>
                <a:schemeClr val="dk1"/>
              </a:buClr>
              <a:buSzPct val="100000"/>
              <a:buFont typeface="Calibri"/>
              <a:buAutoNum type="arabicPeriod"/>
            </a:pPr>
            <a:r>
              <a:rPr lang="de"/>
              <a:t>Klick durch letzte Bewegung</a:t>
            </a:r>
            <a:endParaRPr/>
          </a:p>
          <a:p>
            <a:pPr marL="381000" lvl="0" indent="-377348" algn="l" rtl="0">
              <a:lnSpc>
                <a:spcPct val="90000"/>
              </a:lnSpc>
              <a:spcBef>
                <a:spcPts val="800"/>
              </a:spcBef>
              <a:spcAft>
                <a:spcPts val="0"/>
              </a:spcAft>
              <a:buClr>
                <a:schemeClr val="dk1"/>
              </a:buClr>
              <a:buSzPct val="100000"/>
              <a:buFont typeface="Calibri"/>
              <a:buAutoNum type="arabicPeriod"/>
            </a:pPr>
            <a:r>
              <a:rPr lang="de"/>
              <a:t>Zurück zu Startposition (umgekehrte Reihenfolge)</a:t>
            </a:r>
            <a:endParaRPr/>
          </a:p>
          <a:p>
            <a:pPr marL="0" lvl="0" indent="0" algn="l" rtl="0">
              <a:lnSpc>
                <a:spcPct val="90000"/>
              </a:lnSpc>
              <a:spcBef>
                <a:spcPts val="800"/>
              </a:spcBef>
              <a:spcAft>
                <a:spcPts val="0"/>
              </a:spcAft>
              <a:buClr>
                <a:schemeClr val="dk1"/>
              </a:buClr>
              <a:buSzPct val="100000"/>
              <a:buNone/>
            </a:pPr>
            <a:endParaRPr>
              <a:solidFill>
                <a:srgbClr val="FF0000"/>
              </a:solidFill>
            </a:endParaRPr>
          </a:p>
          <a:p>
            <a:pPr marL="0" lvl="0" indent="0" algn="l" rtl="0">
              <a:lnSpc>
                <a:spcPct val="90000"/>
              </a:lnSpc>
              <a:spcBef>
                <a:spcPts val="800"/>
              </a:spcBef>
              <a:spcAft>
                <a:spcPts val="0"/>
              </a:spcAft>
              <a:buClr>
                <a:schemeClr val="dk1"/>
              </a:buClr>
              <a:buSzPct val="100000"/>
              <a:buNone/>
            </a:pPr>
            <a:endParaRPr/>
          </a:p>
          <a:p>
            <a:pPr marL="0" lvl="0" indent="0" algn="l" rtl="0">
              <a:lnSpc>
                <a:spcPct val="90000"/>
              </a:lnSpc>
              <a:spcBef>
                <a:spcPts val="800"/>
              </a:spcBef>
              <a:spcAft>
                <a:spcPts val="0"/>
              </a:spcAft>
              <a:buClr>
                <a:schemeClr val="dk1"/>
              </a:buClr>
              <a:buSzPct val="100000"/>
              <a:buNone/>
            </a:pPr>
            <a:r>
              <a:rPr lang="de"/>
              <a:t>Problem: Verbindung Armbewegung zu Klick</a:t>
            </a:r>
            <a:endParaRPr/>
          </a:p>
          <a:p>
            <a:pPr marL="0" lvl="0" indent="0" algn="l" rtl="0">
              <a:lnSpc>
                <a:spcPct val="90000"/>
              </a:lnSpc>
              <a:spcBef>
                <a:spcPts val="800"/>
              </a:spcBef>
              <a:spcAft>
                <a:spcPts val="0"/>
              </a:spcAft>
              <a:buClr>
                <a:schemeClr val="dk1"/>
              </a:buClr>
              <a:buSzPct val="100000"/>
              <a:buNone/>
            </a:pPr>
            <a:endParaRPr/>
          </a:p>
          <a:p>
            <a:pPr marL="381000" lvl="0" indent="-254000" algn="l" rtl="0">
              <a:lnSpc>
                <a:spcPct val="90000"/>
              </a:lnSpc>
              <a:spcBef>
                <a:spcPts val="800"/>
              </a:spcBef>
              <a:spcAft>
                <a:spcPts val="0"/>
              </a:spcAft>
              <a:buClr>
                <a:schemeClr val="dk1"/>
              </a:buClr>
              <a:buSzPct val="100000"/>
              <a:buFont typeface="Calibri"/>
              <a:buNone/>
            </a:pPr>
            <a:endParaRPr/>
          </a:p>
          <a:p>
            <a:pPr marL="381000" lvl="0" indent="-254000" algn="l" rtl="0">
              <a:lnSpc>
                <a:spcPct val="90000"/>
              </a:lnSpc>
              <a:spcBef>
                <a:spcPts val="800"/>
              </a:spcBef>
              <a:spcAft>
                <a:spcPts val="0"/>
              </a:spcAft>
              <a:buClr>
                <a:schemeClr val="dk1"/>
              </a:buClr>
              <a:buSzPct val="100000"/>
              <a:buFont typeface="Calibri"/>
              <a:buNone/>
            </a:pPr>
            <a:endParaRPr/>
          </a:p>
        </p:txBody>
      </p:sp>
      <p:sp>
        <p:nvSpPr>
          <p:cNvPr id="371" name="Google Shape;371;p5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21</a:t>
            </a:fld>
            <a:endParaRPr/>
          </a:p>
        </p:txBody>
      </p:sp>
      <p:pic>
        <p:nvPicPr>
          <p:cNvPr id="372" name="Google Shape;372;p57"/>
          <p:cNvPicPr preferRelativeResize="0"/>
          <p:nvPr/>
        </p:nvPicPr>
        <p:blipFill rotWithShape="1">
          <a:blip r:embed="rId3">
            <a:alphaModFix/>
          </a:blip>
          <a:srcRect/>
          <a:stretch/>
        </p:blipFill>
        <p:spPr>
          <a:xfrm>
            <a:off x="6866395" y="2875059"/>
            <a:ext cx="1361863" cy="1757655"/>
          </a:xfrm>
          <a:prstGeom prst="rect">
            <a:avLst/>
          </a:prstGeom>
          <a:noFill/>
          <a:ln>
            <a:noFill/>
          </a:ln>
        </p:spPr>
      </p:pic>
      <p:sp>
        <p:nvSpPr>
          <p:cNvPr id="373" name="Google Shape;373;p5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de"/>
              <a:t>Bildquelle: </a:t>
            </a:r>
            <a:r>
              <a:rPr lang="de" u="sng">
                <a:solidFill>
                  <a:schemeClr val="hlink"/>
                </a:solidFill>
                <a:hlinkClick r:id="rId4"/>
              </a:rPr>
              <a:t>http://doc.aldebaran.com/1-14/family/robots/motors_robot.html</a:t>
            </a:r>
            <a:endParaRPr/>
          </a:p>
        </p:txBody>
      </p:sp>
      <p:pic>
        <p:nvPicPr>
          <p:cNvPr id="374" name="Google Shape;374;p57"/>
          <p:cNvPicPr preferRelativeResize="0"/>
          <p:nvPr/>
        </p:nvPicPr>
        <p:blipFill>
          <a:blip r:embed="rId5">
            <a:alphaModFix/>
          </a:blip>
          <a:stretch>
            <a:fillRect/>
          </a:stretch>
        </p:blipFill>
        <p:spPr>
          <a:xfrm>
            <a:off x="7078600" y="0"/>
            <a:ext cx="2065402" cy="1010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8"/>
          <p:cNvSpPr txBox="1">
            <a:spLocks noGrp="1"/>
          </p:cNvSpPr>
          <p:nvPr>
            <p:ph type="ftr" idx="11"/>
          </p:nvPr>
        </p:nvSpPr>
        <p:spPr>
          <a:xfrm>
            <a:off x="1536750" y="4767275"/>
            <a:ext cx="60705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de"/>
              <a:t>Bildquelle: </a:t>
            </a:r>
            <a:r>
              <a:rPr lang="de" u="sng">
                <a:solidFill>
                  <a:schemeClr val="hlink"/>
                </a:solidFill>
                <a:hlinkClick r:id="rId3"/>
              </a:rPr>
              <a:t>https://www.amazon.de/Lenovo-1920x1200-WideView-Tablet-PC-Octa-Core/dp/B08BVMKLHS</a:t>
            </a:r>
            <a:endParaRPr/>
          </a:p>
          <a:p>
            <a:pPr marL="0" lvl="0" indent="0" algn="ctr" rtl="0">
              <a:spcBef>
                <a:spcPts val="0"/>
              </a:spcBef>
              <a:spcAft>
                <a:spcPts val="0"/>
              </a:spcAft>
              <a:buNone/>
            </a:pPr>
            <a:endParaRPr/>
          </a:p>
        </p:txBody>
      </p:sp>
      <p:pic>
        <p:nvPicPr>
          <p:cNvPr id="380" name="Google Shape;380;p58" descr="Lenovo Tab M10 Plus Tablet | 10,3&quot; Full HD Touch Display | OctaCore | 4GB  RAM | 64GB SSD | Android 12 | grau: Amazon.de: Computer &amp; Zubehör"/>
          <p:cNvPicPr preferRelativeResize="0"/>
          <p:nvPr/>
        </p:nvPicPr>
        <p:blipFill rotWithShape="1">
          <a:blip r:embed="rId4">
            <a:alphaModFix/>
          </a:blip>
          <a:srcRect l="8722" t="16084" r="7804" b="12806"/>
          <a:stretch/>
        </p:blipFill>
        <p:spPr>
          <a:xfrm>
            <a:off x="2338381" y="1619178"/>
            <a:ext cx="4699686" cy="3002794"/>
          </a:xfrm>
          <a:prstGeom prst="rect">
            <a:avLst/>
          </a:prstGeom>
          <a:noFill/>
          <a:ln>
            <a:noFill/>
          </a:ln>
        </p:spPr>
      </p:pic>
      <p:sp>
        <p:nvSpPr>
          <p:cNvPr id="381" name="Google Shape;381;p5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Armbewegung</a:t>
            </a:r>
            <a:endParaRPr/>
          </a:p>
        </p:txBody>
      </p:sp>
      <p:sp>
        <p:nvSpPr>
          <p:cNvPr id="382" name="Google Shape;382;p58"/>
          <p:cNvSpPr txBox="1">
            <a:spLocks noGrp="1"/>
          </p:cNvSpPr>
          <p:nvPr>
            <p:ph type="body" idx="1"/>
          </p:nvPr>
        </p:nvSpPr>
        <p:spPr>
          <a:xfrm>
            <a:off x="628650" y="1268016"/>
            <a:ext cx="7886700" cy="33648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de"/>
              <a:t>Tablet in verschiedene Bereiche unterteilt:</a:t>
            </a:r>
            <a:endParaRPr/>
          </a:p>
          <a:p>
            <a:pPr marL="177800" lvl="0" indent="0" algn="l" rtl="0">
              <a:lnSpc>
                <a:spcPct val="90000"/>
              </a:lnSpc>
              <a:spcBef>
                <a:spcPts val="800"/>
              </a:spcBef>
              <a:spcAft>
                <a:spcPts val="0"/>
              </a:spcAft>
              <a:buNone/>
            </a:pPr>
            <a:endParaRPr/>
          </a:p>
          <a:p>
            <a:pPr marL="177800" lvl="0" indent="0" algn="l" rtl="0">
              <a:lnSpc>
                <a:spcPct val="90000"/>
              </a:lnSpc>
              <a:spcBef>
                <a:spcPts val="800"/>
              </a:spcBef>
              <a:spcAft>
                <a:spcPts val="0"/>
              </a:spcAft>
              <a:buNone/>
            </a:pPr>
            <a:endParaRPr/>
          </a:p>
        </p:txBody>
      </p:sp>
      <p:sp>
        <p:nvSpPr>
          <p:cNvPr id="383" name="Google Shape;383;p5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22</a:t>
            </a:fld>
            <a:endParaRPr/>
          </a:p>
        </p:txBody>
      </p:sp>
      <p:cxnSp>
        <p:nvCxnSpPr>
          <p:cNvPr id="384" name="Google Shape;384;p58"/>
          <p:cNvCxnSpPr/>
          <p:nvPr/>
        </p:nvCxnSpPr>
        <p:spPr>
          <a:xfrm>
            <a:off x="2412000" y="1677500"/>
            <a:ext cx="8400" cy="2880000"/>
          </a:xfrm>
          <a:prstGeom prst="straightConnector1">
            <a:avLst/>
          </a:prstGeom>
          <a:noFill/>
          <a:ln w="28575" cap="flat" cmpd="sng">
            <a:solidFill>
              <a:srgbClr val="FF0000"/>
            </a:solidFill>
            <a:prstDash val="solid"/>
            <a:round/>
            <a:headEnd type="none" w="med" len="med"/>
            <a:tailEnd type="none" w="med" len="med"/>
          </a:ln>
        </p:spPr>
      </p:cxnSp>
      <p:cxnSp>
        <p:nvCxnSpPr>
          <p:cNvPr id="385" name="Google Shape;385;p58"/>
          <p:cNvCxnSpPr/>
          <p:nvPr/>
        </p:nvCxnSpPr>
        <p:spPr>
          <a:xfrm>
            <a:off x="6969738" y="1677500"/>
            <a:ext cx="8400" cy="2880000"/>
          </a:xfrm>
          <a:prstGeom prst="straightConnector1">
            <a:avLst/>
          </a:prstGeom>
          <a:noFill/>
          <a:ln w="28575" cap="flat" cmpd="sng">
            <a:solidFill>
              <a:srgbClr val="FF0000"/>
            </a:solidFill>
            <a:prstDash val="solid"/>
            <a:round/>
            <a:headEnd type="none" w="med" len="med"/>
            <a:tailEnd type="none" w="med" len="med"/>
          </a:ln>
        </p:spPr>
      </p:cxnSp>
      <p:cxnSp>
        <p:nvCxnSpPr>
          <p:cNvPr id="386" name="Google Shape;386;p58"/>
          <p:cNvCxnSpPr/>
          <p:nvPr/>
        </p:nvCxnSpPr>
        <p:spPr>
          <a:xfrm>
            <a:off x="4684025" y="1680575"/>
            <a:ext cx="8400" cy="2880000"/>
          </a:xfrm>
          <a:prstGeom prst="straightConnector1">
            <a:avLst/>
          </a:prstGeom>
          <a:noFill/>
          <a:ln w="28575" cap="flat" cmpd="sng">
            <a:solidFill>
              <a:srgbClr val="FF0000"/>
            </a:solidFill>
            <a:prstDash val="solid"/>
            <a:round/>
            <a:headEnd type="none" w="med" len="med"/>
            <a:tailEnd type="none" w="med" len="med"/>
          </a:ln>
        </p:spPr>
      </p:cxnSp>
      <p:cxnSp>
        <p:nvCxnSpPr>
          <p:cNvPr id="387" name="Google Shape;387;p58"/>
          <p:cNvCxnSpPr/>
          <p:nvPr/>
        </p:nvCxnSpPr>
        <p:spPr>
          <a:xfrm>
            <a:off x="6402900" y="1677500"/>
            <a:ext cx="8400" cy="2880000"/>
          </a:xfrm>
          <a:prstGeom prst="straightConnector1">
            <a:avLst/>
          </a:prstGeom>
          <a:noFill/>
          <a:ln w="28575" cap="flat" cmpd="sng">
            <a:solidFill>
              <a:srgbClr val="FF0000"/>
            </a:solidFill>
            <a:prstDash val="solid"/>
            <a:round/>
            <a:headEnd type="none" w="med" len="med"/>
            <a:tailEnd type="none" w="med" len="med"/>
          </a:ln>
        </p:spPr>
      </p:cxnSp>
      <p:cxnSp>
        <p:nvCxnSpPr>
          <p:cNvPr id="388" name="Google Shape;388;p58"/>
          <p:cNvCxnSpPr/>
          <p:nvPr/>
        </p:nvCxnSpPr>
        <p:spPr>
          <a:xfrm>
            <a:off x="5259025" y="1685900"/>
            <a:ext cx="8400" cy="2880000"/>
          </a:xfrm>
          <a:prstGeom prst="straightConnector1">
            <a:avLst/>
          </a:prstGeom>
          <a:noFill/>
          <a:ln w="28575" cap="flat" cmpd="sng">
            <a:solidFill>
              <a:srgbClr val="FF0000"/>
            </a:solidFill>
            <a:prstDash val="solid"/>
            <a:round/>
            <a:headEnd type="none" w="med" len="med"/>
            <a:tailEnd type="none" w="med" len="med"/>
          </a:ln>
        </p:spPr>
      </p:cxnSp>
      <p:cxnSp>
        <p:nvCxnSpPr>
          <p:cNvPr id="389" name="Google Shape;389;p58"/>
          <p:cNvCxnSpPr/>
          <p:nvPr/>
        </p:nvCxnSpPr>
        <p:spPr>
          <a:xfrm rot="10800000" flipH="1">
            <a:off x="2414875" y="1677400"/>
            <a:ext cx="4562700" cy="8400"/>
          </a:xfrm>
          <a:prstGeom prst="straightConnector1">
            <a:avLst/>
          </a:prstGeom>
          <a:noFill/>
          <a:ln w="28575" cap="flat" cmpd="sng">
            <a:solidFill>
              <a:srgbClr val="FF0000"/>
            </a:solidFill>
            <a:prstDash val="solid"/>
            <a:round/>
            <a:headEnd type="none" w="med" len="med"/>
            <a:tailEnd type="none" w="med" len="med"/>
          </a:ln>
        </p:spPr>
      </p:cxnSp>
      <p:cxnSp>
        <p:nvCxnSpPr>
          <p:cNvPr id="390" name="Google Shape;390;p58"/>
          <p:cNvCxnSpPr/>
          <p:nvPr/>
        </p:nvCxnSpPr>
        <p:spPr>
          <a:xfrm rot="10800000" flipH="1">
            <a:off x="2414875" y="4557500"/>
            <a:ext cx="4562700" cy="8400"/>
          </a:xfrm>
          <a:prstGeom prst="straightConnector1">
            <a:avLst/>
          </a:prstGeom>
          <a:noFill/>
          <a:ln w="28575" cap="flat" cmpd="sng">
            <a:solidFill>
              <a:srgbClr val="FF0000"/>
            </a:solidFill>
            <a:prstDash val="solid"/>
            <a:round/>
            <a:headEnd type="none" w="med" len="med"/>
            <a:tailEnd type="none" w="med" len="med"/>
          </a:ln>
        </p:spPr>
      </p:cxnSp>
      <p:cxnSp>
        <p:nvCxnSpPr>
          <p:cNvPr id="391" name="Google Shape;391;p58"/>
          <p:cNvCxnSpPr/>
          <p:nvPr/>
        </p:nvCxnSpPr>
        <p:spPr>
          <a:xfrm>
            <a:off x="5836075" y="1677400"/>
            <a:ext cx="8400" cy="2880000"/>
          </a:xfrm>
          <a:prstGeom prst="straightConnector1">
            <a:avLst/>
          </a:prstGeom>
          <a:noFill/>
          <a:ln w="28575" cap="flat" cmpd="sng">
            <a:solidFill>
              <a:srgbClr val="FF0000"/>
            </a:solidFill>
            <a:prstDash val="solid"/>
            <a:round/>
            <a:headEnd type="none" w="med" len="med"/>
            <a:tailEnd type="none" w="med" len="med"/>
          </a:ln>
        </p:spPr>
      </p:cxnSp>
      <p:cxnSp>
        <p:nvCxnSpPr>
          <p:cNvPr id="392" name="Google Shape;392;p58"/>
          <p:cNvCxnSpPr/>
          <p:nvPr/>
        </p:nvCxnSpPr>
        <p:spPr>
          <a:xfrm>
            <a:off x="4119950" y="1677500"/>
            <a:ext cx="8400" cy="2880000"/>
          </a:xfrm>
          <a:prstGeom prst="straightConnector1">
            <a:avLst/>
          </a:prstGeom>
          <a:noFill/>
          <a:ln w="28575" cap="flat" cmpd="sng">
            <a:solidFill>
              <a:srgbClr val="FF0000"/>
            </a:solidFill>
            <a:prstDash val="solid"/>
            <a:round/>
            <a:headEnd type="none" w="med" len="med"/>
            <a:tailEnd type="none" w="med" len="med"/>
          </a:ln>
        </p:spPr>
      </p:cxnSp>
      <p:cxnSp>
        <p:nvCxnSpPr>
          <p:cNvPr id="393" name="Google Shape;393;p58"/>
          <p:cNvCxnSpPr/>
          <p:nvPr/>
        </p:nvCxnSpPr>
        <p:spPr>
          <a:xfrm>
            <a:off x="2976075" y="1685900"/>
            <a:ext cx="8400" cy="2880000"/>
          </a:xfrm>
          <a:prstGeom prst="straightConnector1">
            <a:avLst/>
          </a:prstGeom>
          <a:noFill/>
          <a:ln w="28575" cap="flat" cmpd="sng">
            <a:solidFill>
              <a:srgbClr val="FF0000"/>
            </a:solidFill>
            <a:prstDash val="solid"/>
            <a:round/>
            <a:headEnd type="none" w="med" len="med"/>
            <a:tailEnd type="none" w="med" len="med"/>
          </a:ln>
        </p:spPr>
      </p:cxnSp>
      <p:cxnSp>
        <p:nvCxnSpPr>
          <p:cNvPr id="394" name="Google Shape;394;p58"/>
          <p:cNvCxnSpPr/>
          <p:nvPr/>
        </p:nvCxnSpPr>
        <p:spPr>
          <a:xfrm>
            <a:off x="3553125" y="1677400"/>
            <a:ext cx="8400" cy="2880000"/>
          </a:xfrm>
          <a:prstGeom prst="straightConnector1">
            <a:avLst/>
          </a:prstGeom>
          <a:noFill/>
          <a:ln w="28575" cap="flat" cmpd="sng">
            <a:solidFill>
              <a:srgbClr val="FF0000"/>
            </a:solidFill>
            <a:prstDash val="solid"/>
            <a:round/>
            <a:headEnd type="none" w="med" len="med"/>
            <a:tailEnd type="none" w="med" len="med"/>
          </a:ln>
        </p:spPr>
      </p:cxnSp>
      <p:cxnSp>
        <p:nvCxnSpPr>
          <p:cNvPr id="395" name="Google Shape;395;p58"/>
          <p:cNvCxnSpPr/>
          <p:nvPr/>
        </p:nvCxnSpPr>
        <p:spPr>
          <a:xfrm rot="10800000" flipH="1">
            <a:off x="2414875" y="3117450"/>
            <a:ext cx="4562700" cy="8400"/>
          </a:xfrm>
          <a:prstGeom prst="straightConnector1">
            <a:avLst/>
          </a:prstGeom>
          <a:noFill/>
          <a:ln w="28575" cap="flat" cmpd="sng">
            <a:solidFill>
              <a:srgbClr val="FF0000"/>
            </a:solidFill>
            <a:prstDash val="solid"/>
            <a:round/>
            <a:headEnd type="none" w="med" len="med"/>
            <a:tailEnd type="none" w="med" len="med"/>
          </a:ln>
        </p:spPr>
      </p:cxnSp>
      <p:cxnSp>
        <p:nvCxnSpPr>
          <p:cNvPr id="396" name="Google Shape;396;p58"/>
          <p:cNvCxnSpPr/>
          <p:nvPr/>
        </p:nvCxnSpPr>
        <p:spPr>
          <a:xfrm rot="10800000" flipH="1">
            <a:off x="2406875" y="2778425"/>
            <a:ext cx="4562700" cy="8400"/>
          </a:xfrm>
          <a:prstGeom prst="straightConnector1">
            <a:avLst/>
          </a:prstGeom>
          <a:noFill/>
          <a:ln w="28575" cap="flat" cmpd="sng">
            <a:solidFill>
              <a:srgbClr val="FF0000"/>
            </a:solidFill>
            <a:prstDash val="solid"/>
            <a:round/>
            <a:headEnd type="none" w="med" len="med"/>
            <a:tailEnd type="none" w="med" len="med"/>
          </a:ln>
        </p:spPr>
      </p:cxnSp>
      <p:cxnSp>
        <p:nvCxnSpPr>
          <p:cNvPr id="397" name="Google Shape;397;p58"/>
          <p:cNvCxnSpPr/>
          <p:nvPr/>
        </p:nvCxnSpPr>
        <p:spPr>
          <a:xfrm rot="10800000" flipH="1">
            <a:off x="2406875" y="3837475"/>
            <a:ext cx="4562700" cy="8400"/>
          </a:xfrm>
          <a:prstGeom prst="straightConnector1">
            <a:avLst/>
          </a:prstGeom>
          <a:noFill/>
          <a:ln w="28575" cap="flat" cmpd="sng">
            <a:solidFill>
              <a:srgbClr val="FF0000"/>
            </a:solidFill>
            <a:prstDash val="solid"/>
            <a:round/>
            <a:headEnd type="none" w="med" len="med"/>
            <a:tailEnd type="none" w="med" len="med"/>
          </a:ln>
        </p:spPr>
      </p:cxnSp>
      <p:cxnSp>
        <p:nvCxnSpPr>
          <p:cNvPr id="398" name="Google Shape;398;p58"/>
          <p:cNvCxnSpPr/>
          <p:nvPr/>
        </p:nvCxnSpPr>
        <p:spPr>
          <a:xfrm rot="10800000" flipH="1">
            <a:off x="2406875" y="2037413"/>
            <a:ext cx="4562700" cy="8400"/>
          </a:xfrm>
          <a:prstGeom prst="straightConnector1">
            <a:avLst/>
          </a:prstGeom>
          <a:noFill/>
          <a:ln w="28575" cap="flat" cmpd="sng">
            <a:solidFill>
              <a:srgbClr val="FF0000"/>
            </a:solidFill>
            <a:prstDash val="solid"/>
            <a:round/>
            <a:headEnd type="none" w="med" len="med"/>
            <a:tailEnd type="none" w="med" len="med"/>
          </a:ln>
        </p:spPr>
      </p:cxnSp>
      <p:cxnSp>
        <p:nvCxnSpPr>
          <p:cNvPr id="399" name="Google Shape;399;p58"/>
          <p:cNvCxnSpPr/>
          <p:nvPr/>
        </p:nvCxnSpPr>
        <p:spPr>
          <a:xfrm rot="10800000" flipH="1">
            <a:off x="2406875" y="2439400"/>
            <a:ext cx="4562700" cy="8400"/>
          </a:xfrm>
          <a:prstGeom prst="straightConnector1">
            <a:avLst/>
          </a:prstGeom>
          <a:noFill/>
          <a:ln w="28575" cap="flat" cmpd="sng">
            <a:solidFill>
              <a:srgbClr val="FF0000"/>
            </a:solidFill>
            <a:prstDash val="solid"/>
            <a:round/>
            <a:headEnd type="none" w="med" len="med"/>
            <a:tailEnd type="none" w="med" len="med"/>
          </a:ln>
        </p:spPr>
      </p:cxnSp>
      <p:cxnSp>
        <p:nvCxnSpPr>
          <p:cNvPr id="400" name="Google Shape;400;p58"/>
          <p:cNvCxnSpPr/>
          <p:nvPr/>
        </p:nvCxnSpPr>
        <p:spPr>
          <a:xfrm rot="10800000" flipH="1">
            <a:off x="2406875" y="3498450"/>
            <a:ext cx="4562700" cy="8400"/>
          </a:xfrm>
          <a:prstGeom prst="straightConnector1">
            <a:avLst/>
          </a:prstGeom>
          <a:noFill/>
          <a:ln w="28575" cap="flat" cmpd="sng">
            <a:solidFill>
              <a:srgbClr val="FF0000"/>
            </a:solidFill>
            <a:prstDash val="solid"/>
            <a:round/>
            <a:headEnd type="none" w="med" len="med"/>
            <a:tailEnd type="none" w="med" len="med"/>
          </a:ln>
        </p:spPr>
      </p:cxnSp>
      <p:cxnSp>
        <p:nvCxnSpPr>
          <p:cNvPr id="401" name="Google Shape;401;p58"/>
          <p:cNvCxnSpPr/>
          <p:nvPr/>
        </p:nvCxnSpPr>
        <p:spPr>
          <a:xfrm rot="10800000" flipH="1">
            <a:off x="2406875" y="4197488"/>
            <a:ext cx="4562700" cy="8400"/>
          </a:xfrm>
          <a:prstGeom prst="straightConnector1">
            <a:avLst/>
          </a:prstGeom>
          <a:noFill/>
          <a:ln w="28575" cap="flat" cmpd="sng">
            <a:solidFill>
              <a:srgbClr val="FF0000"/>
            </a:solidFill>
            <a:prstDash val="solid"/>
            <a:round/>
            <a:headEnd type="none" w="med" len="med"/>
            <a:tailEnd type="none" w="med" len="med"/>
          </a:ln>
        </p:spPr>
      </p:cxnSp>
      <p:sp>
        <p:nvSpPr>
          <p:cNvPr id="402" name="Google Shape;402;p58"/>
          <p:cNvSpPr txBox="1"/>
          <p:nvPr/>
        </p:nvSpPr>
        <p:spPr>
          <a:xfrm>
            <a:off x="780575" y="1577700"/>
            <a:ext cx="14601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2100">
                <a:latin typeface="Calibri"/>
                <a:ea typeface="Calibri"/>
                <a:cs typeface="Calibri"/>
                <a:sym typeface="Calibri"/>
              </a:rPr>
              <a:t>9 oben</a:t>
            </a:r>
            <a:endParaRPr sz="2300">
              <a:latin typeface="Calibri"/>
              <a:ea typeface="Calibri"/>
              <a:cs typeface="Calibri"/>
              <a:sym typeface="Calibri"/>
            </a:endParaRPr>
          </a:p>
        </p:txBody>
      </p:sp>
      <p:sp>
        <p:nvSpPr>
          <p:cNvPr id="403" name="Google Shape;403;p58"/>
          <p:cNvSpPr txBox="1"/>
          <p:nvPr/>
        </p:nvSpPr>
        <p:spPr>
          <a:xfrm>
            <a:off x="780575" y="1962500"/>
            <a:ext cx="14601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2100">
                <a:latin typeface="Calibri"/>
                <a:ea typeface="Calibri"/>
                <a:cs typeface="Calibri"/>
                <a:sym typeface="Calibri"/>
              </a:rPr>
              <a:t>9 seitlich</a:t>
            </a:r>
            <a:endParaRPr sz="2300">
              <a:latin typeface="Calibri"/>
              <a:ea typeface="Calibri"/>
              <a:cs typeface="Calibri"/>
              <a:sym typeface="Calibri"/>
            </a:endParaRPr>
          </a:p>
        </p:txBody>
      </p:sp>
      <p:pic>
        <p:nvPicPr>
          <p:cNvPr id="404" name="Google Shape;404;p58"/>
          <p:cNvPicPr preferRelativeResize="0"/>
          <p:nvPr/>
        </p:nvPicPr>
        <p:blipFill>
          <a:blip r:embed="rId5">
            <a:alphaModFix/>
          </a:blip>
          <a:stretch>
            <a:fillRect/>
          </a:stretch>
        </p:blipFill>
        <p:spPr>
          <a:xfrm>
            <a:off x="7078600" y="0"/>
            <a:ext cx="2065402" cy="1010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89"/>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9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9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9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9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9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0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0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9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03"/>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3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Positionierung Tablets</a:t>
            </a:r>
            <a:endParaRPr/>
          </a:p>
        </p:txBody>
      </p:sp>
      <p:sp>
        <p:nvSpPr>
          <p:cNvPr id="410" name="Google Shape;410;p5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de"/>
              <a:t>Problem: Durch fixe Punkte, die angesteuert werden 🡪 Tablet muss immer ziemlich genau gleich zu Tablet stehen + Tablet muss gleich gekippt sein</a:t>
            </a:r>
            <a:endParaRPr/>
          </a:p>
          <a:p>
            <a:pPr marL="177800" lvl="0" indent="-38100" algn="l" rtl="0">
              <a:lnSpc>
                <a:spcPct val="90000"/>
              </a:lnSpc>
              <a:spcBef>
                <a:spcPts val="800"/>
              </a:spcBef>
              <a:spcAft>
                <a:spcPts val="0"/>
              </a:spcAft>
              <a:buClr>
                <a:schemeClr val="dk1"/>
              </a:buClr>
              <a:buSzPts val="2100"/>
              <a:buNone/>
            </a:pPr>
            <a:endParaRPr/>
          </a:p>
          <a:p>
            <a:pPr marL="177800" lvl="0" indent="-171450" algn="l" rtl="0">
              <a:lnSpc>
                <a:spcPct val="90000"/>
              </a:lnSpc>
              <a:spcBef>
                <a:spcPts val="800"/>
              </a:spcBef>
              <a:spcAft>
                <a:spcPts val="0"/>
              </a:spcAft>
              <a:buClr>
                <a:schemeClr val="dk1"/>
              </a:buClr>
              <a:buSzPts val="2100"/>
              <a:buChar char="•"/>
            </a:pPr>
            <a:r>
              <a:rPr lang="de"/>
              <a:t>Lösung: </a:t>
            </a:r>
            <a:r>
              <a:rPr lang="de" b="1"/>
              <a:t>Kalibrieren</a:t>
            </a:r>
            <a:endParaRPr/>
          </a:p>
          <a:p>
            <a:pPr marL="177800" lvl="0" indent="-38100" algn="l" rtl="0">
              <a:lnSpc>
                <a:spcPct val="90000"/>
              </a:lnSpc>
              <a:spcBef>
                <a:spcPts val="800"/>
              </a:spcBef>
              <a:spcAft>
                <a:spcPts val="0"/>
              </a:spcAft>
              <a:buClr>
                <a:schemeClr val="dk1"/>
              </a:buClr>
              <a:buSzPts val="2100"/>
              <a:buNone/>
            </a:pPr>
            <a:endParaRPr/>
          </a:p>
        </p:txBody>
      </p:sp>
      <p:sp>
        <p:nvSpPr>
          <p:cNvPr id="411" name="Google Shape;411;p5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23</a:t>
            </a:fld>
            <a:endParaRPr/>
          </a:p>
        </p:txBody>
      </p:sp>
      <p:pic>
        <p:nvPicPr>
          <p:cNvPr id="412" name="Google Shape;412;p59"/>
          <p:cNvPicPr preferRelativeResize="0"/>
          <p:nvPr/>
        </p:nvPicPr>
        <p:blipFill>
          <a:blip r:embed="rId3">
            <a:alphaModFix/>
          </a:blip>
          <a:stretch>
            <a:fillRect/>
          </a:stretch>
        </p:blipFill>
        <p:spPr>
          <a:xfrm>
            <a:off x="7078600" y="0"/>
            <a:ext cx="2065402" cy="1010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Positionierung Tablet</a:t>
            </a:r>
            <a:endParaRPr/>
          </a:p>
        </p:txBody>
      </p:sp>
      <p:pic>
        <p:nvPicPr>
          <p:cNvPr id="418" name="Google Shape;418;p60" descr="Ein Bild, das Elektronik, Elektronisches Gerät, Multimedia, Anzeigegerät enthält.&#10;&#10;Automatisch generierte Beschreibung"/>
          <p:cNvPicPr preferRelativeResize="0">
            <a:picLocks noGrp="1"/>
          </p:cNvPicPr>
          <p:nvPr>
            <p:ph type="body" idx="1"/>
          </p:nvPr>
        </p:nvPicPr>
        <p:blipFill rotWithShape="1">
          <a:blip r:embed="rId3">
            <a:alphaModFix/>
          </a:blip>
          <a:srcRect/>
          <a:stretch/>
        </p:blipFill>
        <p:spPr>
          <a:xfrm>
            <a:off x="1671108" y="1369219"/>
            <a:ext cx="5801784" cy="3263504"/>
          </a:xfrm>
          <a:prstGeom prst="rect">
            <a:avLst/>
          </a:prstGeom>
          <a:noFill/>
          <a:ln>
            <a:noFill/>
          </a:ln>
        </p:spPr>
      </p:pic>
      <p:sp>
        <p:nvSpPr>
          <p:cNvPr id="419" name="Google Shape;419;p6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24</a:t>
            </a:fld>
            <a:endParaRPr/>
          </a:p>
        </p:txBody>
      </p:sp>
      <p:pic>
        <p:nvPicPr>
          <p:cNvPr id="420" name="Google Shape;420;p60"/>
          <p:cNvPicPr preferRelativeResize="0"/>
          <p:nvPr/>
        </p:nvPicPr>
        <p:blipFill>
          <a:blip r:embed="rId4">
            <a:alphaModFix/>
          </a:blip>
          <a:stretch>
            <a:fillRect/>
          </a:stretch>
        </p:blipFill>
        <p:spPr>
          <a:xfrm>
            <a:off x="7078600" y="0"/>
            <a:ext cx="2065402" cy="1010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Positionierung Tablet</a:t>
            </a:r>
            <a:endParaRPr/>
          </a:p>
        </p:txBody>
      </p:sp>
      <p:sp>
        <p:nvSpPr>
          <p:cNvPr id="426" name="Google Shape;426;p6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25</a:t>
            </a:fld>
            <a:endParaRPr/>
          </a:p>
        </p:txBody>
      </p:sp>
      <p:pic>
        <p:nvPicPr>
          <p:cNvPr id="427" name="Google Shape;427;p61" descr="Ein Bild, das Roboter, Spielzeug, Im Haus enthält.&#10;&#10;Automatisch generierte Beschreibung"/>
          <p:cNvPicPr preferRelativeResize="0"/>
          <p:nvPr/>
        </p:nvPicPr>
        <p:blipFill rotWithShape="1">
          <a:blip r:embed="rId3">
            <a:alphaModFix/>
          </a:blip>
          <a:srcRect/>
          <a:stretch/>
        </p:blipFill>
        <p:spPr>
          <a:xfrm>
            <a:off x="3038618" y="1196297"/>
            <a:ext cx="3066763" cy="3759083"/>
          </a:xfrm>
          <a:prstGeom prst="rect">
            <a:avLst/>
          </a:prstGeom>
          <a:noFill/>
          <a:ln>
            <a:noFill/>
          </a:ln>
        </p:spPr>
      </p:pic>
      <p:sp>
        <p:nvSpPr>
          <p:cNvPr id="428" name="Google Shape;428;p61"/>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38100" algn="l" rtl="0">
              <a:lnSpc>
                <a:spcPct val="90000"/>
              </a:lnSpc>
              <a:spcBef>
                <a:spcPts val="0"/>
              </a:spcBef>
              <a:spcAft>
                <a:spcPts val="0"/>
              </a:spcAft>
              <a:buClr>
                <a:schemeClr val="dk1"/>
              </a:buClr>
              <a:buSzPts val="2100"/>
              <a:buNone/>
            </a:pPr>
            <a:endParaRPr/>
          </a:p>
        </p:txBody>
      </p:sp>
      <p:pic>
        <p:nvPicPr>
          <p:cNvPr id="429" name="Google Shape;429;p61"/>
          <p:cNvPicPr preferRelativeResize="0"/>
          <p:nvPr/>
        </p:nvPicPr>
        <p:blipFill>
          <a:blip r:embed="rId4">
            <a:alphaModFix/>
          </a:blip>
          <a:stretch>
            <a:fillRect/>
          </a:stretch>
        </p:blipFill>
        <p:spPr>
          <a:xfrm>
            <a:off x="7078600" y="0"/>
            <a:ext cx="2065402" cy="101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Positionierung Tablet</a:t>
            </a:r>
            <a:endParaRPr/>
          </a:p>
        </p:txBody>
      </p:sp>
      <p:sp>
        <p:nvSpPr>
          <p:cNvPr id="435" name="Google Shape;435;p6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26</a:t>
            </a:fld>
            <a:endParaRPr/>
          </a:p>
        </p:txBody>
      </p:sp>
      <p:pic>
        <p:nvPicPr>
          <p:cNvPr id="436" name="Google Shape;436;p62" descr="Ein Bild, das Spielzeug, Plastik, Roboter, Im Haus enthält.&#10;&#10;Automatisch generierte Beschreibung"/>
          <p:cNvPicPr preferRelativeResize="0"/>
          <p:nvPr/>
        </p:nvPicPr>
        <p:blipFill rotWithShape="1">
          <a:blip r:embed="rId3">
            <a:alphaModFix/>
          </a:blip>
          <a:srcRect/>
          <a:stretch/>
        </p:blipFill>
        <p:spPr>
          <a:xfrm>
            <a:off x="3091931" y="1174897"/>
            <a:ext cx="2960137" cy="3717138"/>
          </a:xfrm>
          <a:prstGeom prst="rect">
            <a:avLst/>
          </a:prstGeom>
          <a:noFill/>
          <a:ln>
            <a:noFill/>
          </a:ln>
        </p:spPr>
      </p:pic>
      <p:sp>
        <p:nvSpPr>
          <p:cNvPr id="437" name="Google Shape;437;p6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38100" algn="l" rtl="0">
              <a:lnSpc>
                <a:spcPct val="90000"/>
              </a:lnSpc>
              <a:spcBef>
                <a:spcPts val="0"/>
              </a:spcBef>
              <a:spcAft>
                <a:spcPts val="0"/>
              </a:spcAft>
              <a:buClr>
                <a:schemeClr val="dk1"/>
              </a:buClr>
              <a:buSzPts val="2100"/>
              <a:buNone/>
            </a:pPr>
            <a:endParaRPr/>
          </a:p>
        </p:txBody>
      </p:sp>
      <p:pic>
        <p:nvPicPr>
          <p:cNvPr id="438" name="Google Shape;438;p62"/>
          <p:cNvPicPr preferRelativeResize="0"/>
          <p:nvPr/>
        </p:nvPicPr>
        <p:blipFill>
          <a:blip r:embed="rId4">
            <a:alphaModFix/>
          </a:blip>
          <a:stretch>
            <a:fillRect/>
          </a:stretch>
        </p:blipFill>
        <p:spPr>
          <a:xfrm>
            <a:off x="7078600" y="0"/>
            <a:ext cx="2065402" cy="1010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Positionierung Tablet</a:t>
            </a:r>
            <a:endParaRPr/>
          </a:p>
        </p:txBody>
      </p:sp>
      <p:sp>
        <p:nvSpPr>
          <p:cNvPr id="444" name="Google Shape;444;p6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a:t>27</a:t>
            </a:fld>
            <a:endParaRPr/>
          </a:p>
        </p:txBody>
      </p:sp>
      <p:pic>
        <p:nvPicPr>
          <p:cNvPr id="445" name="Google Shape;445;p63" descr="Ein Bild, das Roboter, Im Haus, Cartoon, Wand enthält.&#10;&#10;Automatisch generierte Beschreibung"/>
          <p:cNvPicPr preferRelativeResize="0">
            <a:picLocks noGrp="1"/>
          </p:cNvPicPr>
          <p:nvPr>
            <p:ph type="body" idx="1"/>
          </p:nvPr>
        </p:nvPicPr>
        <p:blipFill rotWithShape="1">
          <a:blip r:embed="rId3">
            <a:alphaModFix/>
          </a:blip>
          <a:srcRect/>
          <a:stretch/>
        </p:blipFill>
        <p:spPr>
          <a:xfrm>
            <a:off x="1295400" y="1081088"/>
            <a:ext cx="6553200" cy="3686175"/>
          </a:xfrm>
          <a:prstGeom prst="rect">
            <a:avLst/>
          </a:prstGeom>
          <a:noFill/>
          <a:ln>
            <a:noFill/>
          </a:ln>
        </p:spPr>
      </p:pic>
      <p:pic>
        <p:nvPicPr>
          <p:cNvPr id="446" name="Google Shape;446;p63"/>
          <p:cNvPicPr preferRelativeResize="0"/>
          <p:nvPr/>
        </p:nvPicPr>
        <p:blipFill>
          <a:blip r:embed="rId4">
            <a:alphaModFix/>
          </a:blip>
          <a:stretch>
            <a:fillRect/>
          </a:stretch>
        </p:blipFill>
        <p:spPr>
          <a:xfrm>
            <a:off x="7078600" y="0"/>
            <a:ext cx="2065402" cy="1010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64"/>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452" name="Google Shape;452;p6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de"/>
              <a:t>Spielablauf</a:t>
            </a:r>
            <a:endParaRPr/>
          </a:p>
        </p:txBody>
      </p:sp>
      <p:pic>
        <p:nvPicPr>
          <p:cNvPr id="453" name="Google Shape;453;p64"/>
          <p:cNvPicPr preferRelativeResize="0"/>
          <p:nvPr/>
        </p:nvPicPr>
        <p:blipFill>
          <a:blip r:embed="rId3">
            <a:alphaModFix/>
          </a:blip>
          <a:stretch>
            <a:fillRect/>
          </a:stretch>
        </p:blipFill>
        <p:spPr>
          <a:xfrm>
            <a:off x="7078600" y="0"/>
            <a:ext cx="2065402" cy="1010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65"/>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459" name="Google Shape;459;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Spielablauf</a:t>
            </a:r>
            <a:endParaRPr/>
          </a:p>
        </p:txBody>
      </p:sp>
      <p:sp>
        <p:nvSpPr>
          <p:cNvPr id="460" name="Google Shape;460;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dk1"/>
              </a:buClr>
              <a:buSzPts val="1800"/>
              <a:buAutoNum type="arabicPeriod"/>
            </a:pPr>
            <a:r>
              <a:rPr lang="de">
                <a:solidFill>
                  <a:schemeClr val="dk1"/>
                </a:solidFill>
              </a:rPr>
              <a:t>Spiel wählen</a:t>
            </a:r>
            <a:endParaRPr>
              <a:solidFill>
                <a:schemeClr val="dk1"/>
              </a:solidFill>
            </a:endParaRPr>
          </a:p>
          <a:p>
            <a:pPr marL="457200" lvl="0" indent="-342900" algn="l" rtl="0">
              <a:spcBef>
                <a:spcPts val="0"/>
              </a:spcBef>
              <a:spcAft>
                <a:spcPts val="0"/>
              </a:spcAft>
              <a:buClr>
                <a:schemeClr val="dk1"/>
              </a:buClr>
              <a:buSzPts val="1800"/>
              <a:buAutoNum type="arabicPeriod"/>
            </a:pPr>
            <a:r>
              <a:rPr lang="de">
                <a:solidFill>
                  <a:schemeClr val="dk1"/>
                </a:solidFill>
              </a:rPr>
              <a:t>Wählen, wer beginnt</a:t>
            </a:r>
            <a:endParaRPr>
              <a:solidFill>
                <a:schemeClr val="dk1"/>
              </a:solidFill>
            </a:endParaRPr>
          </a:p>
          <a:p>
            <a:pPr marL="457200" lvl="0" indent="-342900" algn="l" rtl="0">
              <a:spcBef>
                <a:spcPts val="0"/>
              </a:spcBef>
              <a:spcAft>
                <a:spcPts val="0"/>
              </a:spcAft>
              <a:buClr>
                <a:schemeClr val="dk1"/>
              </a:buClr>
              <a:buSzPts val="1800"/>
              <a:buAutoNum type="arabicPeriod"/>
            </a:pPr>
            <a:r>
              <a:rPr lang="de">
                <a:solidFill>
                  <a:schemeClr val="dk1"/>
                </a:solidFill>
              </a:rPr>
              <a:t>Schwierigkeit wählen</a:t>
            </a:r>
            <a:endParaRPr>
              <a:solidFill>
                <a:schemeClr val="dk1"/>
              </a:solidFill>
            </a:endParaRPr>
          </a:p>
          <a:p>
            <a:pPr marL="457200" lvl="0" indent="-342900" algn="l" rtl="0">
              <a:spcBef>
                <a:spcPts val="0"/>
              </a:spcBef>
              <a:spcAft>
                <a:spcPts val="0"/>
              </a:spcAft>
              <a:buClr>
                <a:schemeClr val="dk1"/>
              </a:buClr>
              <a:buSzPts val="1800"/>
              <a:buAutoNum type="arabicPeriod"/>
            </a:pPr>
            <a:r>
              <a:rPr lang="de">
                <a:solidFill>
                  <a:schemeClr val="dk1"/>
                </a:solidFill>
              </a:rPr>
              <a:t>Spielen</a:t>
            </a:r>
            <a:endParaRPr>
              <a:solidFill>
                <a:schemeClr val="dk1"/>
              </a:solidFill>
            </a:endParaRPr>
          </a:p>
          <a:p>
            <a:pPr marL="914400" lvl="1" indent="-317500" algn="l" rtl="0">
              <a:spcBef>
                <a:spcPts val="0"/>
              </a:spcBef>
              <a:spcAft>
                <a:spcPts val="0"/>
              </a:spcAft>
              <a:buClr>
                <a:schemeClr val="dk1"/>
              </a:buClr>
              <a:buSzPts val="1400"/>
              <a:buAutoNum type="alphaLcPeriod"/>
            </a:pPr>
            <a:r>
              <a:rPr lang="de">
                <a:solidFill>
                  <a:schemeClr val="dk1"/>
                </a:solidFill>
              </a:rPr>
              <a:t>Spielstand auslesen, falls mehrmals fehlgeschlagen → Spiel beenden</a:t>
            </a:r>
            <a:endParaRPr>
              <a:solidFill>
                <a:schemeClr val="dk1"/>
              </a:solidFill>
            </a:endParaRPr>
          </a:p>
          <a:p>
            <a:pPr marL="914400" lvl="1" indent="-317500" algn="l" rtl="0">
              <a:spcBef>
                <a:spcPts val="0"/>
              </a:spcBef>
              <a:spcAft>
                <a:spcPts val="0"/>
              </a:spcAft>
              <a:buClr>
                <a:schemeClr val="dk1"/>
              </a:buClr>
              <a:buSzPts val="1400"/>
              <a:buAutoNum type="alphaLcPeriod"/>
            </a:pPr>
            <a:r>
              <a:rPr lang="de">
                <a:solidFill>
                  <a:schemeClr val="dk1"/>
                </a:solidFill>
              </a:rPr>
              <a:t>Mit letztem bekannten Spielstand vergleichen</a:t>
            </a:r>
            <a:endParaRPr>
              <a:solidFill>
                <a:schemeClr val="dk1"/>
              </a:solidFill>
            </a:endParaRPr>
          </a:p>
          <a:p>
            <a:pPr marL="914400" lvl="1" indent="-317500" algn="l" rtl="0">
              <a:spcBef>
                <a:spcPts val="0"/>
              </a:spcBef>
              <a:spcAft>
                <a:spcPts val="0"/>
              </a:spcAft>
              <a:buClr>
                <a:schemeClr val="dk1"/>
              </a:buClr>
              <a:buSzPts val="1400"/>
              <a:buAutoNum type="alphaLcPeriod"/>
            </a:pPr>
            <a:r>
              <a:rPr lang="de">
                <a:solidFill>
                  <a:schemeClr val="dk1"/>
                </a:solidFill>
              </a:rPr>
              <a:t>Falls sich Spielstand geändert hat:</a:t>
            </a:r>
            <a:endParaRPr>
              <a:solidFill>
                <a:schemeClr val="dk1"/>
              </a:solidFill>
            </a:endParaRPr>
          </a:p>
          <a:p>
            <a:pPr marL="1371600" lvl="2" indent="-317500" algn="l" rtl="0">
              <a:spcBef>
                <a:spcPts val="0"/>
              </a:spcBef>
              <a:spcAft>
                <a:spcPts val="0"/>
              </a:spcAft>
              <a:buClr>
                <a:schemeClr val="dk1"/>
              </a:buClr>
              <a:buSzPts val="1400"/>
              <a:buAutoNum type="romanLcPeriod"/>
            </a:pPr>
            <a:r>
              <a:rPr lang="de">
                <a:solidFill>
                  <a:schemeClr val="dk1"/>
                </a:solidFill>
              </a:rPr>
              <a:t>Berechne Spielzug und das zu erwartende Spielfeld</a:t>
            </a:r>
            <a:endParaRPr>
              <a:solidFill>
                <a:schemeClr val="dk1"/>
              </a:solidFill>
            </a:endParaRPr>
          </a:p>
          <a:p>
            <a:pPr marL="1371600" lvl="2" indent="-317500" algn="l" rtl="0">
              <a:spcBef>
                <a:spcPts val="0"/>
              </a:spcBef>
              <a:spcAft>
                <a:spcPts val="0"/>
              </a:spcAft>
              <a:buClr>
                <a:schemeClr val="dk1"/>
              </a:buClr>
              <a:buSzPts val="1400"/>
              <a:buAutoNum type="romanLcPeriod"/>
            </a:pPr>
            <a:r>
              <a:rPr lang="de">
                <a:solidFill>
                  <a:schemeClr val="dk1"/>
                </a:solidFill>
              </a:rPr>
              <a:t>Führe den Spielzug aus</a:t>
            </a:r>
            <a:endParaRPr>
              <a:solidFill>
                <a:schemeClr val="dk1"/>
              </a:solidFill>
            </a:endParaRPr>
          </a:p>
          <a:p>
            <a:pPr marL="1371600" lvl="2" indent="-317500" algn="l" rtl="0">
              <a:spcBef>
                <a:spcPts val="0"/>
              </a:spcBef>
              <a:spcAft>
                <a:spcPts val="0"/>
              </a:spcAft>
              <a:buClr>
                <a:schemeClr val="dk1"/>
              </a:buClr>
              <a:buSzPts val="1400"/>
              <a:buAutoNum type="romanLcPeriod"/>
            </a:pPr>
            <a:r>
              <a:rPr lang="de">
                <a:solidFill>
                  <a:schemeClr val="dk1"/>
                </a:solidFill>
              </a:rPr>
              <a:t>Falls “Gewinnspielzug”: 🎉🎉🎉</a:t>
            </a:r>
            <a:endParaRPr>
              <a:solidFill>
                <a:schemeClr val="dk1"/>
              </a:solidFill>
            </a:endParaRPr>
          </a:p>
          <a:p>
            <a:pPr marL="914400" lvl="1" indent="-317500" algn="l" rtl="0">
              <a:spcBef>
                <a:spcPts val="0"/>
              </a:spcBef>
              <a:spcAft>
                <a:spcPts val="0"/>
              </a:spcAft>
              <a:buClr>
                <a:schemeClr val="dk1"/>
              </a:buClr>
              <a:buSzPts val="1400"/>
              <a:buAutoNum type="alphaLcPeriod"/>
            </a:pPr>
            <a:r>
              <a:rPr lang="de">
                <a:solidFill>
                  <a:schemeClr val="dk1"/>
                </a:solidFill>
              </a:rPr>
              <a:t>Gehe zu a.</a:t>
            </a:r>
            <a:endParaRPr>
              <a:solidFill>
                <a:schemeClr val="dk1"/>
              </a:solidFill>
            </a:endParaRPr>
          </a:p>
          <a:p>
            <a:pPr marL="457200" lvl="0" indent="-342900" algn="l" rtl="0">
              <a:spcBef>
                <a:spcPts val="0"/>
              </a:spcBef>
              <a:spcAft>
                <a:spcPts val="0"/>
              </a:spcAft>
              <a:buClr>
                <a:schemeClr val="dk1"/>
              </a:buClr>
              <a:buSzPts val="1800"/>
              <a:buAutoNum type="arabicPeriod"/>
            </a:pPr>
            <a:r>
              <a:rPr lang="de">
                <a:solidFill>
                  <a:schemeClr val="dk1"/>
                </a:solidFill>
              </a:rPr>
              <a:t>Gehe zu 1.</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9"/>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21" name="Google Shape;22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Projektidee</a:t>
            </a:r>
            <a:endParaRPr/>
          </a:p>
        </p:txBody>
      </p:sp>
      <p:sp>
        <p:nvSpPr>
          <p:cNvPr id="222" name="Google Shape;222;p39"/>
          <p:cNvSpPr txBox="1">
            <a:spLocks noGrp="1"/>
          </p:cNvSpPr>
          <p:nvPr>
            <p:ph type="body" idx="1"/>
          </p:nvPr>
        </p:nvSpPr>
        <p:spPr>
          <a:xfrm>
            <a:off x="311700" y="1563050"/>
            <a:ext cx="8520600" cy="3120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de" sz="2100">
                <a:solidFill>
                  <a:schemeClr val="dk1"/>
                </a:solidFill>
              </a:rPr>
              <a:t>Bedingungen:</a:t>
            </a:r>
            <a:endParaRPr sz="2100">
              <a:solidFill>
                <a:schemeClr val="dk1"/>
              </a:solidFill>
            </a:endParaRPr>
          </a:p>
          <a:p>
            <a:pPr marL="457200" lvl="0" indent="-336550" algn="l" rtl="0">
              <a:spcBef>
                <a:spcPts val="1200"/>
              </a:spcBef>
              <a:spcAft>
                <a:spcPts val="0"/>
              </a:spcAft>
              <a:buClr>
                <a:schemeClr val="dk1"/>
              </a:buClr>
              <a:buSzPts val="1700"/>
              <a:buChar char="●"/>
            </a:pPr>
            <a:r>
              <a:rPr lang="de" sz="1700">
                <a:solidFill>
                  <a:schemeClr val="dk1"/>
                </a:solidFill>
              </a:rPr>
              <a:t>NAO steht fest vor Tablet</a:t>
            </a:r>
            <a:endParaRPr sz="1700">
              <a:solidFill>
                <a:schemeClr val="dk1"/>
              </a:solidFill>
            </a:endParaRPr>
          </a:p>
          <a:p>
            <a:pPr marL="457200" lvl="0" indent="-336550" algn="l" rtl="0">
              <a:spcBef>
                <a:spcPts val="0"/>
              </a:spcBef>
              <a:spcAft>
                <a:spcPts val="0"/>
              </a:spcAft>
              <a:buClr>
                <a:schemeClr val="dk1"/>
              </a:buClr>
              <a:buSzPts val="1700"/>
              <a:buChar char="●"/>
            </a:pPr>
            <a:r>
              <a:rPr lang="de" sz="1700">
                <a:solidFill>
                  <a:schemeClr val="dk1"/>
                </a:solidFill>
              </a:rPr>
              <a:t>NAO soll Touchscreens bedienen können</a:t>
            </a:r>
            <a:endParaRPr sz="1700">
              <a:solidFill>
                <a:schemeClr val="dk1"/>
              </a:solidFill>
            </a:endParaRPr>
          </a:p>
          <a:p>
            <a:pPr marL="457200" lvl="0" indent="-336550" algn="l" rtl="0">
              <a:spcBef>
                <a:spcPts val="0"/>
              </a:spcBef>
              <a:spcAft>
                <a:spcPts val="0"/>
              </a:spcAft>
              <a:buClr>
                <a:schemeClr val="dk1"/>
              </a:buClr>
              <a:buSzPts val="1700"/>
              <a:buChar char="●"/>
            </a:pPr>
            <a:r>
              <a:rPr lang="de" sz="1700">
                <a:solidFill>
                  <a:schemeClr val="dk1"/>
                </a:solidFill>
              </a:rPr>
              <a:t>Spiellogik und CV läuft komplett auf NAO (C++/Python 2.7)</a:t>
            </a:r>
            <a:endParaRPr sz="1700">
              <a:solidFill>
                <a:schemeClr val="dk1"/>
              </a:solidFill>
            </a:endParaRPr>
          </a:p>
          <a:p>
            <a:pPr marL="457200" lvl="0" indent="-336550" algn="l" rtl="0">
              <a:spcBef>
                <a:spcPts val="0"/>
              </a:spcBef>
              <a:spcAft>
                <a:spcPts val="0"/>
              </a:spcAft>
              <a:buClr>
                <a:schemeClr val="dk1"/>
              </a:buClr>
              <a:buSzPts val="1700"/>
              <a:buChar char="●"/>
            </a:pPr>
            <a:r>
              <a:rPr lang="de" sz="1700">
                <a:solidFill>
                  <a:schemeClr val="dk1"/>
                </a:solidFill>
              </a:rPr>
              <a:t>Eigene Spiele-App mit Multiplayer (lokal/Geräte in nächster Nähe)</a:t>
            </a:r>
            <a:endParaRPr sz="1700">
              <a:solidFill>
                <a:schemeClr val="dk1"/>
              </a:solidFill>
            </a:endParaRPr>
          </a:p>
          <a:p>
            <a:pPr marL="0" lvl="0" indent="0" algn="l" rtl="0">
              <a:spcBef>
                <a:spcPts val="1200"/>
              </a:spcBef>
              <a:spcAft>
                <a:spcPts val="0"/>
              </a:spcAft>
              <a:buNone/>
            </a:pPr>
            <a:endParaRPr sz="1700">
              <a:solidFill>
                <a:schemeClr val="dk1"/>
              </a:solidFill>
            </a:endParaRPr>
          </a:p>
          <a:p>
            <a:pPr marL="0" lvl="0" indent="0" algn="l" rtl="0">
              <a:spcBef>
                <a:spcPts val="1200"/>
              </a:spcBef>
              <a:spcAft>
                <a:spcPts val="0"/>
              </a:spcAft>
              <a:buNone/>
            </a:pPr>
            <a:r>
              <a:rPr lang="de" sz="1700">
                <a:solidFill>
                  <a:schemeClr val="dk1"/>
                </a:solidFill>
              </a:rPr>
              <a:t>In Verwendung: Samsung Galaxy Tab S7</a:t>
            </a:r>
            <a:endParaRPr sz="2100">
              <a:solidFill>
                <a:schemeClr val="dk1"/>
              </a:solidFill>
            </a:endParaRPr>
          </a:p>
          <a:p>
            <a:pPr marL="0" lvl="0" indent="0" algn="l" rtl="0">
              <a:spcBef>
                <a:spcPts val="1200"/>
              </a:spcBef>
              <a:spcAft>
                <a:spcPts val="1200"/>
              </a:spcAft>
              <a:buNone/>
            </a:pPr>
            <a:endParaRPr sz="1700">
              <a:solidFill>
                <a:schemeClr val="dk1"/>
              </a:solidFill>
            </a:endParaRPr>
          </a:p>
        </p:txBody>
      </p:sp>
      <p:pic>
        <p:nvPicPr>
          <p:cNvPr id="223" name="Google Shape;223;p39"/>
          <p:cNvPicPr preferRelativeResize="0"/>
          <p:nvPr/>
        </p:nvPicPr>
        <p:blipFill>
          <a:blip r:embed="rId4">
            <a:alphaModFix/>
          </a:blip>
          <a:stretch>
            <a:fillRect/>
          </a:stretch>
        </p:blipFill>
        <p:spPr>
          <a:xfrm>
            <a:off x="7205481" y="2659574"/>
            <a:ext cx="1938525" cy="24839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5200"/>
              <a:t>Naolympics App</a:t>
            </a:r>
            <a:endParaRPr sz="5200"/>
          </a:p>
        </p:txBody>
      </p:sp>
      <p:pic>
        <p:nvPicPr>
          <p:cNvPr id="466" name="Google Shape;466;p66"/>
          <p:cNvPicPr preferRelativeResize="0"/>
          <p:nvPr/>
        </p:nvPicPr>
        <p:blipFill>
          <a:blip r:embed="rId3">
            <a:alphaModFix/>
          </a:blip>
          <a:stretch>
            <a:fillRect/>
          </a:stretch>
        </p:blipFill>
        <p:spPr>
          <a:xfrm>
            <a:off x="7078600" y="0"/>
            <a:ext cx="2065402" cy="1010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7"/>
          <p:cNvSpPr txBox="1">
            <a:spLocks noGrp="1"/>
          </p:cNvSpPr>
          <p:nvPr>
            <p:ph type="title"/>
          </p:nvPr>
        </p:nvSpPr>
        <p:spPr>
          <a:xfrm>
            <a:off x="541225" y="288419"/>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Allgemeines</a:t>
            </a:r>
            <a:endParaRPr/>
          </a:p>
        </p:txBody>
      </p:sp>
      <p:pic>
        <p:nvPicPr>
          <p:cNvPr id="472" name="Google Shape;472;p67"/>
          <p:cNvPicPr preferRelativeResize="0"/>
          <p:nvPr/>
        </p:nvPicPr>
        <p:blipFill>
          <a:blip r:embed="rId3">
            <a:alphaModFix/>
          </a:blip>
          <a:stretch>
            <a:fillRect/>
          </a:stretch>
        </p:blipFill>
        <p:spPr>
          <a:xfrm>
            <a:off x="7078600" y="0"/>
            <a:ext cx="2065402" cy="1010550"/>
          </a:xfrm>
          <a:prstGeom prst="rect">
            <a:avLst/>
          </a:prstGeom>
          <a:noFill/>
          <a:ln>
            <a:noFill/>
          </a:ln>
        </p:spPr>
      </p:pic>
      <p:pic>
        <p:nvPicPr>
          <p:cNvPr id="473" name="Google Shape;473;p67"/>
          <p:cNvPicPr preferRelativeResize="0"/>
          <p:nvPr/>
        </p:nvPicPr>
        <p:blipFill>
          <a:blip r:embed="rId4">
            <a:alphaModFix/>
          </a:blip>
          <a:stretch>
            <a:fillRect/>
          </a:stretch>
        </p:blipFill>
        <p:spPr>
          <a:xfrm>
            <a:off x="5707275" y="878937"/>
            <a:ext cx="2341675" cy="4181824"/>
          </a:xfrm>
          <a:prstGeom prst="rect">
            <a:avLst/>
          </a:prstGeom>
          <a:noFill/>
          <a:ln>
            <a:noFill/>
          </a:ln>
        </p:spPr>
      </p:pic>
      <p:sp>
        <p:nvSpPr>
          <p:cNvPr id="474" name="Google Shape;474;p67"/>
          <p:cNvSpPr txBox="1">
            <a:spLocks noGrp="1"/>
          </p:cNvSpPr>
          <p:nvPr>
            <p:ph type="body" idx="1"/>
          </p:nvPr>
        </p:nvSpPr>
        <p:spPr>
          <a:xfrm>
            <a:off x="407975" y="1369225"/>
            <a:ext cx="5166000" cy="3606600"/>
          </a:xfrm>
          <a:prstGeom prst="rect">
            <a:avLst/>
          </a:prstGeom>
          <a:noFill/>
          <a:ln>
            <a:noFill/>
          </a:ln>
        </p:spPr>
        <p:txBody>
          <a:bodyPr spcFirstLastPara="1" wrap="square" lIns="68575" tIns="34275" rIns="68575" bIns="34275" anchor="t" anchorCtr="0">
            <a:noAutofit/>
          </a:bodyPr>
          <a:lstStyle/>
          <a:p>
            <a:pPr marL="177800" lvl="0" indent="-152400" algn="l" rtl="0">
              <a:lnSpc>
                <a:spcPct val="70000"/>
              </a:lnSpc>
              <a:spcBef>
                <a:spcPts val="800"/>
              </a:spcBef>
              <a:spcAft>
                <a:spcPts val="0"/>
              </a:spcAft>
              <a:buSzPts val="1800"/>
              <a:buChar char="•"/>
            </a:pPr>
            <a:r>
              <a:rPr lang="de" sz="1800"/>
              <a:t>Programmiert in Flutter</a:t>
            </a:r>
            <a:endParaRPr sz="1800"/>
          </a:p>
          <a:p>
            <a:pPr marL="0" lvl="0" indent="0" algn="l" rtl="0">
              <a:lnSpc>
                <a:spcPct val="70000"/>
              </a:lnSpc>
              <a:spcBef>
                <a:spcPts val="800"/>
              </a:spcBef>
              <a:spcAft>
                <a:spcPts val="0"/>
              </a:spcAft>
              <a:buSzPts val="770"/>
              <a:buNone/>
            </a:pPr>
            <a:endParaRPr sz="1800"/>
          </a:p>
          <a:p>
            <a:pPr marL="0" lvl="0" indent="0" algn="l" rtl="0">
              <a:lnSpc>
                <a:spcPct val="70000"/>
              </a:lnSpc>
              <a:spcBef>
                <a:spcPts val="800"/>
              </a:spcBef>
              <a:spcAft>
                <a:spcPts val="0"/>
              </a:spcAft>
              <a:buSzPts val="770"/>
              <a:buNone/>
            </a:pPr>
            <a:endParaRPr sz="1800"/>
          </a:p>
          <a:p>
            <a:pPr marL="177800" lvl="0" indent="-152400" algn="l" rtl="0">
              <a:lnSpc>
                <a:spcPct val="70000"/>
              </a:lnSpc>
              <a:spcBef>
                <a:spcPts val="800"/>
              </a:spcBef>
              <a:spcAft>
                <a:spcPts val="0"/>
              </a:spcAft>
              <a:buClr>
                <a:schemeClr val="dk1"/>
              </a:buClr>
              <a:buSzPts val="1800"/>
              <a:buChar char="•"/>
            </a:pPr>
            <a:r>
              <a:rPr lang="de" sz="1800"/>
              <a:t>Gegliedert in verschiedene Pages</a:t>
            </a:r>
            <a:endParaRPr sz="1800"/>
          </a:p>
          <a:p>
            <a:pPr marL="0" lvl="0" indent="0" algn="l" rtl="0">
              <a:lnSpc>
                <a:spcPct val="70000"/>
              </a:lnSpc>
              <a:spcBef>
                <a:spcPts val="800"/>
              </a:spcBef>
              <a:spcAft>
                <a:spcPts val="0"/>
              </a:spcAft>
              <a:buSzPts val="770"/>
              <a:buNone/>
            </a:pPr>
            <a:endParaRPr sz="1800"/>
          </a:p>
          <a:p>
            <a:pPr marL="0" lvl="0" indent="0" algn="l" rtl="0">
              <a:lnSpc>
                <a:spcPct val="70000"/>
              </a:lnSpc>
              <a:spcBef>
                <a:spcPts val="800"/>
              </a:spcBef>
              <a:spcAft>
                <a:spcPts val="0"/>
              </a:spcAft>
              <a:buSzPts val="770"/>
              <a:buNone/>
            </a:pPr>
            <a:endParaRPr sz="1800"/>
          </a:p>
          <a:p>
            <a:pPr marL="177800" lvl="0" indent="-152400" algn="l" rtl="0">
              <a:lnSpc>
                <a:spcPct val="70000"/>
              </a:lnSpc>
              <a:spcBef>
                <a:spcPts val="800"/>
              </a:spcBef>
              <a:spcAft>
                <a:spcPts val="0"/>
              </a:spcAft>
              <a:buSzPts val="1800"/>
              <a:buChar char="•"/>
            </a:pPr>
            <a:r>
              <a:rPr lang="de" sz="1800"/>
              <a:t>Lauffähig auf Android, IOS, Linux und Windows</a:t>
            </a:r>
            <a:endParaRPr sz="1800"/>
          </a:p>
          <a:p>
            <a:pPr marL="0" lvl="0" indent="0" algn="l" rtl="0">
              <a:lnSpc>
                <a:spcPct val="70000"/>
              </a:lnSpc>
              <a:spcBef>
                <a:spcPts val="800"/>
              </a:spcBef>
              <a:spcAft>
                <a:spcPts val="0"/>
              </a:spcAft>
              <a:buSzPts val="770"/>
              <a:buNone/>
            </a:pPr>
            <a:endParaRPr sz="1800"/>
          </a:p>
          <a:p>
            <a:pPr marL="0" lvl="0" indent="0" algn="l" rtl="0">
              <a:lnSpc>
                <a:spcPct val="70000"/>
              </a:lnSpc>
              <a:spcBef>
                <a:spcPts val="800"/>
              </a:spcBef>
              <a:spcAft>
                <a:spcPts val="0"/>
              </a:spcAft>
              <a:buSzPts val="770"/>
              <a:buNone/>
            </a:pPr>
            <a:endParaRPr sz="1800"/>
          </a:p>
          <a:p>
            <a:pPr marL="177800" lvl="0" indent="-152400" algn="l" rtl="0">
              <a:lnSpc>
                <a:spcPct val="70000"/>
              </a:lnSpc>
              <a:spcBef>
                <a:spcPts val="800"/>
              </a:spcBef>
              <a:spcAft>
                <a:spcPts val="0"/>
              </a:spcAft>
              <a:buSzPts val="1800"/>
              <a:buChar char="•"/>
            </a:pPr>
            <a:r>
              <a:rPr lang="de" sz="1800"/>
              <a:t>Singleplayer und Multiplayer Spielmodi</a:t>
            </a:r>
            <a:endParaRPr sz="1800"/>
          </a:p>
          <a:p>
            <a:pPr marL="0" lvl="0" indent="0" algn="l" rtl="0">
              <a:lnSpc>
                <a:spcPct val="70000"/>
              </a:lnSpc>
              <a:spcBef>
                <a:spcPts val="800"/>
              </a:spcBef>
              <a:spcAft>
                <a:spcPts val="0"/>
              </a:spcAft>
              <a:buSzPts val="770"/>
              <a:buNone/>
            </a:pPr>
            <a:endParaRPr sz="1800"/>
          </a:p>
          <a:p>
            <a:pPr marL="0" lvl="0" indent="0" algn="l" rtl="0">
              <a:lnSpc>
                <a:spcPct val="70000"/>
              </a:lnSpc>
              <a:spcBef>
                <a:spcPts val="800"/>
              </a:spcBef>
              <a:spcAft>
                <a:spcPts val="0"/>
              </a:spcAft>
              <a:buSzPts val="770"/>
              <a:buNone/>
            </a:pPr>
            <a:endParaRPr sz="1800"/>
          </a:p>
          <a:p>
            <a:pPr marL="0" lvl="0" indent="0" algn="l" rtl="0">
              <a:lnSpc>
                <a:spcPct val="70000"/>
              </a:lnSpc>
              <a:spcBef>
                <a:spcPts val="800"/>
              </a:spcBef>
              <a:spcAft>
                <a:spcPts val="0"/>
              </a:spcAft>
              <a:buSzPts val="770"/>
              <a:buNone/>
            </a:pPr>
            <a:endParaRPr sz="1800"/>
          </a:p>
          <a:p>
            <a:pPr marL="0" lvl="0" indent="0" algn="l" rtl="0">
              <a:lnSpc>
                <a:spcPct val="70000"/>
              </a:lnSpc>
              <a:spcBef>
                <a:spcPts val="800"/>
              </a:spcBef>
              <a:spcAft>
                <a:spcPts val="0"/>
              </a:spcAft>
              <a:buSzPts val="770"/>
              <a:buNone/>
            </a:pPr>
            <a:endParaRPr sz="1800"/>
          </a:p>
          <a:p>
            <a:pPr marL="0" lvl="0" indent="0" algn="l" rtl="0">
              <a:lnSpc>
                <a:spcPct val="70000"/>
              </a:lnSpc>
              <a:spcBef>
                <a:spcPts val="800"/>
              </a:spcBef>
              <a:spcAft>
                <a:spcPts val="0"/>
              </a:spcAft>
              <a:buSzPts val="770"/>
              <a:buNone/>
            </a:pPr>
            <a:endParaRPr sz="1800"/>
          </a:p>
        </p:txBody>
      </p:sp>
      <p:pic>
        <p:nvPicPr>
          <p:cNvPr id="475" name="Google Shape;475;p67"/>
          <p:cNvPicPr preferRelativeResize="0"/>
          <p:nvPr/>
        </p:nvPicPr>
        <p:blipFill>
          <a:blip r:embed="rId5">
            <a:alphaModFix/>
          </a:blip>
          <a:stretch>
            <a:fillRect/>
          </a:stretch>
        </p:blipFill>
        <p:spPr>
          <a:xfrm>
            <a:off x="5573975" y="1273975"/>
            <a:ext cx="2714775" cy="3391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Verbindungsaufbau</a:t>
            </a:r>
            <a:endParaRPr/>
          </a:p>
        </p:txBody>
      </p:sp>
      <p:sp>
        <p:nvSpPr>
          <p:cNvPr id="481" name="Google Shape;481;p68"/>
          <p:cNvSpPr txBox="1">
            <a:spLocks noGrp="1"/>
          </p:cNvSpPr>
          <p:nvPr>
            <p:ph type="body" idx="1"/>
          </p:nvPr>
        </p:nvSpPr>
        <p:spPr>
          <a:xfrm>
            <a:off x="628650" y="1369225"/>
            <a:ext cx="8269500" cy="3263400"/>
          </a:xfrm>
          <a:prstGeom prst="rect">
            <a:avLst/>
          </a:prstGeom>
          <a:noFill/>
          <a:ln>
            <a:noFill/>
          </a:ln>
        </p:spPr>
        <p:txBody>
          <a:bodyPr spcFirstLastPara="1" wrap="square" lIns="68575" tIns="34275" rIns="68575" bIns="34275" anchor="t" anchorCtr="0">
            <a:normAutofit/>
          </a:bodyPr>
          <a:lstStyle/>
          <a:p>
            <a:pPr marL="177800" lvl="0" indent="-152400" algn="l" rtl="0">
              <a:lnSpc>
                <a:spcPct val="90000"/>
              </a:lnSpc>
              <a:spcBef>
                <a:spcPts val="0"/>
              </a:spcBef>
              <a:spcAft>
                <a:spcPts val="0"/>
              </a:spcAft>
              <a:buClr>
                <a:schemeClr val="dk1"/>
              </a:buClr>
              <a:buSzPts val="1800"/>
              <a:buChar char="•"/>
            </a:pPr>
            <a:r>
              <a:rPr lang="de" sz="1700">
                <a:latin typeface="Courier New"/>
                <a:ea typeface="Courier New"/>
                <a:cs typeface="Courier New"/>
                <a:sym typeface="Courier New"/>
              </a:rPr>
              <a:t>NetworkAnalyzer </a:t>
            </a:r>
            <a:r>
              <a:rPr lang="de" sz="1800"/>
              <a:t>sucht verbindungsbereite Geräte im lokalen Netzwerk</a:t>
            </a:r>
            <a:endParaRPr sz="1800"/>
          </a:p>
          <a:p>
            <a:pPr marL="177800" lvl="0" indent="0" algn="l" rtl="0">
              <a:lnSpc>
                <a:spcPct val="90000"/>
              </a:lnSpc>
              <a:spcBef>
                <a:spcPts val="0"/>
              </a:spcBef>
              <a:spcAft>
                <a:spcPts val="0"/>
              </a:spcAft>
              <a:buNone/>
            </a:pPr>
            <a:r>
              <a:rPr lang="de" sz="1800"/>
              <a:t>			</a:t>
            </a:r>
            <a:endParaRPr sz="1800"/>
          </a:p>
          <a:p>
            <a:pPr marL="1092200" lvl="0" indent="279400" algn="l" rtl="0">
              <a:lnSpc>
                <a:spcPct val="90000"/>
              </a:lnSpc>
              <a:spcBef>
                <a:spcPts val="0"/>
              </a:spcBef>
              <a:spcAft>
                <a:spcPts val="0"/>
              </a:spcAft>
              <a:buNone/>
            </a:pPr>
            <a:r>
              <a:rPr lang="de" sz="1800"/>
              <a:t>Pingt alle Geräte die mit Port &lt;XXXX&gt; auf Nachrichten lauschen </a:t>
            </a:r>
            <a:endParaRPr sz="1800"/>
          </a:p>
          <a:p>
            <a:pPr marL="177800" lvl="0" indent="-38100" algn="l" rtl="0">
              <a:lnSpc>
                <a:spcPct val="90000"/>
              </a:lnSpc>
              <a:spcBef>
                <a:spcPts val="800"/>
              </a:spcBef>
              <a:spcAft>
                <a:spcPts val="0"/>
              </a:spcAft>
              <a:buClr>
                <a:schemeClr val="dk1"/>
              </a:buClr>
              <a:buSzPts val="2100"/>
              <a:buNone/>
            </a:pPr>
            <a:endParaRPr sz="1800"/>
          </a:p>
          <a:p>
            <a:pPr marL="177800" lvl="0" indent="-38100" algn="l" rtl="0">
              <a:lnSpc>
                <a:spcPct val="90000"/>
              </a:lnSpc>
              <a:spcBef>
                <a:spcPts val="800"/>
              </a:spcBef>
              <a:spcAft>
                <a:spcPts val="0"/>
              </a:spcAft>
              <a:buClr>
                <a:schemeClr val="dk1"/>
              </a:buClr>
              <a:buSzPts val="2100"/>
              <a:buNone/>
            </a:pPr>
            <a:endParaRPr sz="1800"/>
          </a:p>
          <a:p>
            <a:pPr marL="177800" lvl="0" indent="-152400" algn="l" rtl="0">
              <a:lnSpc>
                <a:spcPct val="90000"/>
              </a:lnSpc>
              <a:spcBef>
                <a:spcPts val="800"/>
              </a:spcBef>
              <a:spcAft>
                <a:spcPts val="0"/>
              </a:spcAft>
              <a:buClr>
                <a:schemeClr val="dk1"/>
              </a:buClr>
              <a:buSzPts val="1800"/>
              <a:buChar char="•"/>
            </a:pPr>
            <a:r>
              <a:rPr lang="de" sz="1800"/>
              <a:t>IP-Adressen verfügbarer Geräte werden auf Spielersuche angezeigt </a:t>
            </a:r>
            <a:endParaRPr sz="1800"/>
          </a:p>
          <a:p>
            <a:pPr marL="177800" lvl="0" indent="-38100" algn="l" rtl="0">
              <a:lnSpc>
                <a:spcPct val="90000"/>
              </a:lnSpc>
              <a:spcBef>
                <a:spcPts val="800"/>
              </a:spcBef>
              <a:spcAft>
                <a:spcPts val="0"/>
              </a:spcAft>
              <a:buClr>
                <a:schemeClr val="dk1"/>
              </a:buClr>
              <a:buSzPts val="2100"/>
              <a:buNone/>
            </a:pPr>
            <a:endParaRPr sz="1800"/>
          </a:p>
          <a:p>
            <a:pPr marL="177800" lvl="0" indent="-38100" algn="l" rtl="0">
              <a:lnSpc>
                <a:spcPct val="90000"/>
              </a:lnSpc>
              <a:spcBef>
                <a:spcPts val="800"/>
              </a:spcBef>
              <a:spcAft>
                <a:spcPts val="0"/>
              </a:spcAft>
              <a:buClr>
                <a:schemeClr val="dk1"/>
              </a:buClr>
              <a:buSzPts val="2100"/>
              <a:buNone/>
            </a:pPr>
            <a:endParaRPr sz="1800"/>
          </a:p>
          <a:p>
            <a:pPr marL="0" lvl="0" indent="0" algn="l" rtl="0">
              <a:lnSpc>
                <a:spcPct val="90000"/>
              </a:lnSpc>
              <a:spcBef>
                <a:spcPts val="800"/>
              </a:spcBef>
              <a:spcAft>
                <a:spcPts val="0"/>
              </a:spcAft>
              <a:buNone/>
            </a:pPr>
            <a:endParaRPr sz="1800"/>
          </a:p>
        </p:txBody>
      </p:sp>
      <p:pic>
        <p:nvPicPr>
          <p:cNvPr id="482" name="Google Shape;482;p68"/>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483" name="Google Shape;483;p68"/>
          <p:cNvSpPr/>
          <p:nvPr/>
        </p:nvSpPr>
        <p:spPr>
          <a:xfrm>
            <a:off x="959375" y="1745000"/>
            <a:ext cx="1072500" cy="5613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9"/>
          <p:cNvPicPr preferRelativeResize="0"/>
          <p:nvPr/>
        </p:nvPicPr>
        <p:blipFill>
          <a:blip r:embed="rId3">
            <a:alphaModFix/>
          </a:blip>
          <a:stretch>
            <a:fillRect/>
          </a:stretch>
        </p:blipFill>
        <p:spPr>
          <a:xfrm>
            <a:off x="7078600" y="0"/>
            <a:ext cx="2065402" cy="1010550"/>
          </a:xfrm>
          <a:prstGeom prst="rect">
            <a:avLst/>
          </a:prstGeom>
          <a:noFill/>
          <a:ln>
            <a:noFill/>
          </a:ln>
        </p:spPr>
      </p:pic>
      <p:pic>
        <p:nvPicPr>
          <p:cNvPr id="489" name="Google Shape;489;p69"/>
          <p:cNvPicPr preferRelativeResize="0"/>
          <p:nvPr/>
        </p:nvPicPr>
        <p:blipFill>
          <a:blip r:embed="rId4">
            <a:alphaModFix/>
          </a:blip>
          <a:stretch>
            <a:fillRect/>
          </a:stretch>
        </p:blipFill>
        <p:spPr>
          <a:xfrm>
            <a:off x="1690363" y="152400"/>
            <a:ext cx="5388227"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Verbindungsaufbau</a:t>
            </a:r>
            <a:endParaRPr/>
          </a:p>
        </p:txBody>
      </p:sp>
      <p:sp>
        <p:nvSpPr>
          <p:cNvPr id="495" name="Google Shape;495;p70"/>
          <p:cNvSpPr txBox="1">
            <a:spLocks noGrp="1"/>
          </p:cNvSpPr>
          <p:nvPr>
            <p:ph type="body" idx="1"/>
          </p:nvPr>
        </p:nvSpPr>
        <p:spPr>
          <a:xfrm>
            <a:off x="628650" y="1369225"/>
            <a:ext cx="8269500" cy="3263400"/>
          </a:xfrm>
          <a:prstGeom prst="rect">
            <a:avLst/>
          </a:prstGeom>
          <a:noFill/>
          <a:ln>
            <a:noFill/>
          </a:ln>
        </p:spPr>
        <p:txBody>
          <a:bodyPr spcFirstLastPara="1" wrap="square" lIns="68575" tIns="34275" rIns="68575" bIns="34275" anchor="t" anchorCtr="0">
            <a:normAutofit/>
          </a:bodyPr>
          <a:lstStyle/>
          <a:p>
            <a:pPr marL="177800" lvl="0" indent="-152400" algn="l" rtl="0">
              <a:lnSpc>
                <a:spcPct val="90000"/>
              </a:lnSpc>
              <a:spcBef>
                <a:spcPts val="0"/>
              </a:spcBef>
              <a:spcAft>
                <a:spcPts val="0"/>
              </a:spcAft>
              <a:buClr>
                <a:schemeClr val="dk1"/>
              </a:buClr>
              <a:buSzPts val="1800"/>
              <a:buChar char="•"/>
            </a:pPr>
            <a:r>
              <a:rPr lang="de" sz="1700">
                <a:latin typeface="Courier New"/>
                <a:ea typeface="Courier New"/>
                <a:cs typeface="Courier New"/>
                <a:sym typeface="Courier New"/>
              </a:rPr>
              <a:t>NetworkAnalyzer </a:t>
            </a:r>
            <a:r>
              <a:rPr lang="de" sz="1800"/>
              <a:t>sucht verbindungsbereite Geräte im lokalen Netzwerk</a:t>
            </a:r>
            <a:endParaRPr sz="1800"/>
          </a:p>
          <a:p>
            <a:pPr marL="177800" lvl="0" indent="0" algn="l" rtl="0">
              <a:lnSpc>
                <a:spcPct val="90000"/>
              </a:lnSpc>
              <a:spcBef>
                <a:spcPts val="0"/>
              </a:spcBef>
              <a:spcAft>
                <a:spcPts val="0"/>
              </a:spcAft>
              <a:buNone/>
            </a:pPr>
            <a:r>
              <a:rPr lang="de" sz="1800"/>
              <a:t>			</a:t>
            </a:r>
            <a:endParaRPr sz="1800"/>
          </a:p>
          <a:p>
            <a:pPr marL="1092200" lvl="0" indent="279400" algn="l" rtl="0">
              <a:lnSpc>
                <a:spcPct val="90000"/>
              </a:lnSpc>
              <a:spcBef>
                <a:spcPts val="0"/>
              </a:spcBef>
              <a:spcAft>
                <a:spcPts val="0"/>
              </a:spcAft>
              <a:buNone/>
            </a:pPr>
            <a:r>
              <a:rPr lang="de" sz="1800"/>
              <a:t>Pingt alle Geräte die mit Port &lt;XXXX&gt; auf Nachrichten lauschen </a:t>
            </a:r>
            <a:endParaRPr sz="1800"/>
          </a:p>
          <a:p>
            <a:pPr marL="177800" lvl="0" indent="-38100" algn="l" rtl="0">
              <a:lnSpc>
                <a:spcPct val="90000"/>
              </a:lnSpc>
              <a:spcBef>
                <a:spcPts val="800"/>
              </a:spcBef>
              <a:spcAft>
                <a:spcPts val="0"/>
              </a:spcAft>
              <a:buClr>
                <a:schemeClr val="dk1"/>
              </a:buClr>
              <a:buSzPts val="2100"/>
              <a:buNone/>
            </a:pPr>
            <a:endParaRPr sz="1800"/>
          </a:p>
          <a:p>
            <a:pPr marL="177800" lvl="0" indent="-38100" algn="l" rtl="0">
              <a:lnSpc>
                <a:spcPct val="90000"/>
              </a:lnSpc>
              <a:spcBef>
                <a:spcPts val="800"/>
              </a:spcBef>
              <a:spcAft>
                <a:spcPts val="0"/>
              </a:spcAft>
              <a:buClr>
                <a:schemeClr val="dk1"/>
              </a:buClr>
              <a:buSzPts val="2100"/>
              <a:buNone/>
            </a:pPr>
            <a:endParaRPr sz="1800"/>
          </a:p>
          <a:p>
            <a:pPr marL="177800" lvl="0" indent="-152400" algn="l" rtl="0">
              <a:lnSpc>
                <a:spcPct val="90000"/>
              </a:lnSpc>
              <a:spcBef>
                <a:spcPts val="800"/>
              </a:spcBef>
              <a:spcAft>
                <a:spcPts val="0"/>
              </a:spcAft>
              <a:buClr>
                <a:schemeClr val="dk1"/>
              </a:buClr>
              <a:buSzPts val="1800"/>
              <a:buChar char="•"/>
            </a:pPr>
            <a:r>
              <a:rPr lang="de" sz="1800"/>
              <a:t>IP-Adressen verfügbarer Geräte werden auf Spielersuche angezeigt </a:t>
            </a:r>
            <a:endParaRPr sz="1800"/>
          </a:p>
          <a:p>
            <a:pPr marL="177800" lvl="0" indent="-38100" algn="l" rtl="0">
              <a:lnSpc>
                <a:spcPct val="90000"/>
              </a:lnSpc>
              <a:spcBef>
                <a:spcPts val="800"/>
              </a:spcBef>
              <a:spcAft>
                <a:spcPts val="0"/>
              </a:spcAft>
              <a:buClr>
                <a:schemeClr val="dk1"/>
              </a:buClr>
              <a:buSzPts val="2100"/>
              <a:buNone/>
            </a:pPr>
            <a:endParaRPr sz="1800"/>
          </a:p>
          <a:p>
            <a:pPr marL="177800" lvl="0" indent="-38100" algn="l" rtl="0">
              <a:lnSpc>
                <a:spcPct val="90000"/>
              </a:lnSpc>
              <a:spcBef>
                <a:spcPts val="800"/>
              </a:spcBef>
              <a:spcAft>
                <a:spcPts val="0"/>
              </a:spcAft>
              <a:buClr>
                <a:schemeClr val="dk1"/>
              </a:buClr>
              <a:buSzPts val="2100"/>
              <a:buNone/>
            </a:pPr>
            <a:endParaRPr sz="1800"/>
          </a:p>
          <a:p>
            <a:pPr marL="177800" lvl="0" indent="-152400" algn="l" rtl="0">
              <a:lnSpc>
                <a:spcPct val="90000"/>
              </a:lnSpc>
              <a:spcBef>
                <a:spcPts val="800"/>
              </a:spcBef>
              <a:spcAft>
                <a:spcPts val="0"/>
              </a:spcAft>
              <a:buClr>
                <a:schemeClr val="dk1"/>
              </a:buClr>
              <a:buSzPts val="1800"/>
              <a:buChar char="•"/>
            </a:pPr>
            <a:r>
              <a:rPr lang="de" sz="1800"/>
              <a:t>Aufbau und Validierung der TCP Verbindung durch Austausch vordefinierter Enums</a:t>
            </a:r>
            <a:endParaRPr sz="1800"/>
          </a:p>
        </p:txBody>
      </p:sp>
      <p:pic>
        <p:nvPicPr>
          <p:cNvPr id="496" name="Google Shape;496;p70"/>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497" name="Google Shape;497;p70"/>
          <p:cNvSpPr/>
          <p:nvPr/>
        </p:nvSpPr>
        <p:spPr>
          <a:xfrm>
            <a:off x="976700" y="1755400"/>
            <a:ext cx="1072500" cy="5613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1"/>
          <p:cNvSpPr txBox="1">
            <a:spLocks noGrp="1"/>
          </p:cNvSpPr>
          <p:nvPr>
            <p:ph type="title"/>
          </p:nvPr>
        </p:nvSpPr>
        <p:spPr>
          <a:xfrm>
            <a:off x="586000" y="26529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Verbindungsaufbau</a:t>
            </a:r>
            <a:endParaRPr/>
          </a:p>
        </p:txBody>
      </p:sp>
      <p:sp>
        <p:nvSpPr>
          <p:cNvPr id="503" name="Google Shape;503;p71"/>
          <p:cNvSpPr txBox="1">
            <a:spLocks noGrp="1"/>
          </p:cNvSpPr>
          <p:nvPr>
            <p:ph type="body" idx="1"/>
          </p:nvPr>
        </p:nvSpPr>
        <p:spPr>
          <a:xfrm>
            <a:off x="465400" y="1198625"/>
            <a:ext cx="6613200" cy="3263400"/>
          </a:xfrm>
          <a:prstGeom prst="rect">
            <a:avLst/>
          </a:prstGeom>
          <a:noFill/>
          <a:ln>
            <a:noFill/>
          </a:ln>
        </p:spPr>
        <p:txBody>
          <a:bodyPr spcFirstLastPara="1" wrap="square" lIns="68575" tIns="34275" rIns="68575" bIns="34275" anchor="t" anchorCtr="0">
            <a:normAutofit lnSpcReduction="10000"/>
          </a:bodyPr>
          <a:lstStyle/>
          <a:p>
            <a:pPr marL="177800" lvl="0" indent="-152400" algn="l" rtl="0">
              <a:spcBef>
                <a:spcPts val="800"/>
              </a:spcBef>
              <a:spcAft>
                <a:spcPts val="0"/>
              </a:spcAft>
              <a:buSzPts val="1800"/>
              <a:buChar char="•"/>
            </a:pPr>
            <a:r>
              <a:rPr lang="de" sz="1800"/>
              <a:t>Daten werden im JSON Format gesendet</a:t>
            </a:r>
            <a:endParaRPr sz="1800"/>
          </a:p>
          <a:p>
            <a:pPr marL="177800" lvl="0" indent="0" algn="l" rtl="0">
              <a:spcBef>
                <a:spcPts val="800"/>
              </a:spcBef>
              <a:spcAft>
                <a:spcPts val="0"/>
              </a:spcAft>
              <a:buNone/>
            </a:pPr>
            <a:endParaRPr sz="1800"/>
          </a:p>
          <a:p>
            <a:pPr marL="177800" lvl="0" indent="-152400" algn="l" rtl="0">
              <a:spcBef>
                <a:spcPts val="800"/>
              </a:spcBef>
              <a:spcAft>
                <a:spcPts val="0"/>
              </a:spcAft>
              <a:buSzPts val="1800"/>
              <a:buChar char="•"/>
            </a:pPr>
            <a:r>
              <a:rPr lang="de" sz="1800"/>
              <a:t>Auf normalen </a:t>
            </a:r>
            <a:r>
              <a:rPr lang="de" sz="1700">
                <a:latin typeface="Courier New"/>
                <a:ea typeface="Courier New"/>
                <a:cs typeface="Courier New"/>
                <a:sym typeface="Courier New"/>
              </a:rPr>
              <a:t>SocketStream </a:t>
            </a:r>
            <a:r>
              <a:rPr lang="de" sz="1800"/>
              <a:t>kann nur einmal subscribed werden</a:t>
            </a:r>
            <a:endParaRPr sz="1800"/>
          </a:p>
          <a:p>
            <a:pPr marL="1435100" lvl="0" indent="393700" algn="l" rtl="0">
              <a:spcBef>
                <a:spcPts val="800"/>
              </a:spcBef>
              <a:spcAft>
                <a:spcPts val="0"/>
              </a:spcAft>
              <a:buNone/>
            </a:pPr>
            <a:r>
              <a:rPr lang="de" sz="1800"/>
              <a:t>Umwandlung in </a:t>
            </a:r>
            <a:r>
              <a:rPr lang="de" sz="1700">
                <a:latin typeface="Courier New"/>
                <a:ea typeface="Courier New"/>
                <a:cs typeface="Courier New"/>
                <a:sym typeface="Courier New"/>
              </a:rPr>
              <a:t>BroadcastStream</a:t>
            </a:r>
            <a:endParaRPr sz="1700">
              <a:latin typeface="Courier New"/>
              <a:ea typeface="Courier New"/>
              <a:cs typeface="Courier New"/>
              <a:sym typeface="Courier New"/>
            </a:endParaRPr>
          </a:p>
          <a:p>
            <a:pPr marL="0" lvl="0" indent="0" algn="l" rtl="0">
              <a:spcBef>
                <a:spcPts val="800"/>
              </a:spcBef>
              <a:spcAft>
                <a:spcPts val="0"/>
              </a:spcAft>
              <a:buNone/>
            </a:pPr>
            <a:endParaRPr sz="1800"/>
          </a:p>
          <a:p>
            <a:pPr marL="177800" lvl="0" indent="0" algn="l" rtl="0">
              <a:spcBef>
                <a:spcPts val="800"/>
              </a:spcBef>
              <a:spcAft>
                <a:spcPts val="0"/>
              </a:spcAft>
              <a:buNone/>
            </a:pPr>
            <a:endParaRPr sz="1700">
              <a:latin typeface="Courier New"/>
              <a:ea typeface="Courier New"/>
              <a:cs typeface="Courier New"/>
              <a:sym typeface="Courier New"/>
            </a:endParaRPr>
          </a:p>
          <a:p>
            <a:pPr marL="177800" lvl="0" indent="0" algn="l" rtl="0">
              <a:spcBef>
                <a:spcPts val="800"/>
              </a:spcBef>
              <a:spcAft>
                <a:spcPts val="0"/>
              </a:spcAft>
              <a:buNone/>
            </a:pPr>
            <a:endParaRPr sz="1700">
              <a:latin typeface="Courier New"/>
              <a:ea typeface="Courier New"/>
              <a:cs typeface="Courier New"/>
              <a:sym typeface="Courier New"/>
            </a:endParaRPr>
          </a:p>
          <a:p>
            <a:pPr marL="177800" lvl="0" indent="0" algn="l" rtl="0">
              <a:spcBef>
                <a:spcPts val="800"/>
              </a:spcBef>
              <a:spcAft>
                <a:spcPts val="0"/>
              </a:spcAft>
              <a:buNone/>
            </a:pPr>
            <a:endParaRPr sz="1700">
              <a:latin typeface="Courier New"/>
              <a:ea typeface="Courier New"/>
              <a:cs typeface="Courier New"/>
              <a:sym typeface="Courier New"/>
            </a:endParaRPr>
          </a:p>
          <a:p>
            <a:pPr marL="177800" lvl="0" indent="0" algn="l" rtl="0">
              <a:spcBef>
                <a:spcPts val="800"/>
              </a:spcBef>
              <a:spcAft>
                <a:spcPts val="0"/>
              </a:spcAft>
              <a:buNone/>
            </a:pPr>
            <a:endParaRPr sz="1700"/>
          </a:p>
        </p:txBody>
      </p:sp>
      <p:pic>
        <p:nvPicPr>
          <p:cNvPr id="504" name="Google Shape;504;p71"/>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505" name="Google Shape;505;p71"/>
          <p:cNvSpPr/>
          <p:nvPr/>
        </p:nvSpPr>
        <p:spPr>
          <a:xfrm>
            <a:off x="1697065" y="2458386"/>
            <a:ext cx="635712" cy="296233"/>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Calibri"/>
              <a:ea typeface="Calibri"/>
              <a:cs typeface="Calibri"/>
              <a:sym typeface="Calibri"/>
            </a:endParaRPr>
          </a:p>
        </p:txBody>
      </p:sp>
      <p:sp>
        <p:nvSpPr>
          <p:cNvPr id="506" name="Google Shape;506;p71"/>
          <p:cNvSpPr txBox="1"/>
          <p:nvPr/>
        </p:nvSpPr>
        <p:spPr>
          <a:xfrm>
            <a:off x="465400" y="3011025"/>
            <a:ext cx="3534000" cy="1148100"/>
          </a:xfrm>
          <a:prstGeom prst="rect">
            <a:avLst/>
          </a:prstGeom>
          <a:noFill/>
          <a:ln>
            <a:noFill/>
          </a:ln>
        </p:spPr>
        <p:txBody>
          <a:bodyPr spcFirstLastPara="1" wrap="square" lIns="91425" tIns="91425" rIns="91425" bIns="91425" anchor="t" anchorCtr="0">
            <a:spAutoFit/>
          </a:bodyPr>
          <a:lstStyle/>
          <a:p>
            <a:pPr marL="177800" lvl="0" indent="-152400" algn="l" rtl="0">
              <a:lnSpc>
                <a:spcPct val="90000"/>
              </a:lnSpc>
              <a:spcBef>
                <a:spcPts val="800"/>
              </a:spcBef>
              <a:spcAft>
                <a:spcPts val="0"/>
              </a:spcAft>
              <a:buClr>
                <a:schemeClr val="dk1"/>
              </a:buClr>
              <a:buSzPts val="1800"/>
              <a:buChar char="•"/>
            </a:pPr>
            <a:r>
              <a:rPr lang="de" sz="1700">
                <a:solidFill>
                  <a:schemeClr val="dk1"/>
                </a:solidFill>
                <a:latin typeface="Courier New"/>
                <a:ea typeface="Courier New"/>
                <a:cs typeface="Courier New"/>
                <a:sym typeface="Courier New"/>
              </a:rPr>
              <a:t>SocketManager </a:t>
            </a:r>
            <a:r>
              <a:rPr lang="de" sz="1800">
                <a:solidFill>
                  <a:schemeClr val="dk1"/>
                </a:solidFill>
                <a:latin typeface="Calibri"/>
                <a:ea typeface="Calibri"/>
                <a:cs typeface="Calibri"/>
                <a:sym typeface="Calibri"/>
              </a:rPr>
              <a:t>steuert Senden und Empfangen der Nachrichten</a:t>
            </a:r>
            <a:endParaRPr sz="1700">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507" name="Google Shape;507;p71"/>
          <p:cNvPicPr preferRelativeResize="0"/>
          <p:nvPr/>
        </p:nvPicPr>
        <p:blipFill rotWithShape="1">
          <a:blip r:embed="rId4">
            <a:alphaModFix/>
          </a:blip>
          <a:srcRect l="6524" t="11527" r="6008" b="10742"/>
          <a:stretch/>
        </p:blipFill>
        <p:spPr>
          <a:xfrm>
            <a:off x="4400472" y="2764975"/>
            <a:ext cx="4529903" cy="21675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72"/>
          <p:cNvPicPr preferRelativeResize="0"/>
          <p:nvPr/>
        </p:nvPicPr>
        <p:blipFill>
          <a:blip r:embed="rId3">
            <a:alphaModFix/>
          </a:blip>
          <a:stretch>
            <a:fillRect/>
          </a:stretch>
        </p:blipFill>
        <p:spPr>
          <a:xfrm>
            <a:off x="1309300" y="1220950"/>
            <a:ext cx="6525424" cy="3922550"/>
          </a:xfrm>
          <a:prstGeom prst="rect">
            <a:avLst/>
          </a:prstGeom>
          <a:noFill/>
          <a:ln>
            <a:noFill/>
          </a:ln>
        </p:spPr>
      </p:pic>
      <p:pic>
        <p:nvPicPr>
          <p:cNvPr id="513" name="Google Shape;513;p72"/>
          <p:cNvPicPr preferRelativeResize="0"/>
          <p:nvPr/>
        </p:nvPicPr>
        <p:blipFill>
          <a:blip r:embed="rId4">
            <a:alphaModFix/>
          </a:blip>
          <a:stretch>
            <a:fillRect/>
          </a:stretch>
        </p:blipFill>
        <p:spPr>
          <a:xfrm>
            <a:off x="7078600" y="0"/>
            <a:ext cx="2065402" cy="1010550"/>
          </a:xfrm>
          <a:prstGeom prst="rect">
            <a:avLst/>
          </a:prstGeom>
          <a:noFill/>
          <a:ln>
            <a:noFill/>
          </a:ln>
        </p:spPr>
      </p:pic>
      <p:sp>
        <p:nvSpPr>
          <p:cNvPr id="514" name="Google Shape;514;p7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JSON Konvertierung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73"/>
          <p:cNvPicPr preferRelativeResize="0"/>
          <p:nvPr/>
        </p:nvPicPr>
        <p:blipFill>
          <a:blip r:embed="rId3">
            <a:alphaModFix/>
          </a:blip>
          <a:stretch>
            <a:fillRect/>
          </a:stretch>
        </p:blipFill>
        <p:spPr>
          <a:xfrm>
            <a:off x="2216800" y="197325"/>
            <a:ext cx="4710401" cy="4838700"/>
          </a:xfrm>
          <a:prstGeom prst="rect">
            <a:avLst/>
          </a:prstGeom>
          <a:noFill/>
          <a:ln>
            <a:noFill/>
          </a:ln>
        </p:spPr>
      </p:pic>
      <p:pic>
        <p:nvPicPr>
          <p:cNvPr id="520" name="Google Shape;520;p73"/>
          <p:cNvPicPr preferRelativeResize="0"/>
          <p:nvPr/>
        </p:nvPicPr>
        <p:blipFill>
          <a:blip r:embed="rId4">
            <a:alphaModFix/>
          </a:blip>
          <a:stretch>
            <a:fillRect/>
          </a:stretch>
        </p:blipFill>
        <p:spPr>
          <a:xfrm>
            <a:off x="7078600" y="0"/>
            <a:ext cx="2065402" cy="1010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a:t>JSON Datentypen</a:t>
            </a:r>
            <a:endParaRPr/>
          </a:p>
        </p:txBody>
      </p:sp>
      <p:sp>
        <p:nvSpPr>
          <p:cNvPr id="526" name="Google Shape;526;p74"/>
          <p:cNvSpPr/>
          <p:nvPr/>
        </p:nvSpPr>
        <p:spPr>
          <a:xfrm>
            <a:off x="5606363" y="3295725"/>
            <a:ext cx="1496700" cy="6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dk1"/>
                </a:solidFill>
                <a:latin typeface="Calibri"/>
                <a:ea typeface="Calibri"/>
                <a:cs typeface="Calibri"/>
                <a:sym typeface="Calibri"/>
              </a:rPr>
              <a:t>Connect4Data</a:t>
            </a:r>
            <a:endParaRPr>
              <a:latin typeface="Calibri"/>
              <a:ea typeface="Calibri"/>
              <a:cs typeface="Calibri"/>
              <a:sym typeface="Calibri"/>
            </a:endParaRPr>
          </a:p>
        </p:txBody>
      </p:sp>
      <p:sp>
        <p:nvSpPr>
          <p:cNvPr id="527" name="Google Shape;527;p74"/>
          <p:cNvSpPr/>
          <p:nvPr/>
        </p:nvSpPr>
        <p:spPr>
          <a:xfrm>
            <a:off x="3775113" y="3295713"/>
            <a:ext cx="1496700" cy="6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dk1"/>
                </a:solidFill>
                <a:latin typeface="Calibri"/>
                <a:ea typeface="Calibri"/>
                <a:cs typeface="Calibri"/>
                <a:sym typeface="Calibri"/>
              </a:rPr>
              <a:t>GameEndData</a:t>
            </a:r>
            <a:endParaRPr>
              <a:solidFill>
                <a:schemeClr val="dk1"/>
              </a:solidFill>
              <a:latin typeface="Calibri"/>
              <a:ea typeface="Calibri"/>
              <a:cs typeface="Calibri"/>
              <a:sym typeface="Calibri"/>
            </a:endParaRPr>
          </a:p>
        </p:txBody>
      </p:sp>
      <p:sp>
        <p:nvSpPr>
          <p:cNvPr id="528" name="Google Shape;528;p74"/>
          <p:cNvSpPr/>
          <p:nvPr/>
        </p:nvSpPr>
        <p:spPr>
          <a:xfrm>
            <a:off x="1992388" y="3295725"/>
            <a:ext cx="1496700" cy="6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dk1"/>
                </a:solidFill>
                <a:latin typeface="Calibri"/>
                <a:ea typeface="Calibri"/>
                <a:cs typeface="Calibri"/>
                <a:sym typeface="Calibri"/>
              </a:rPr>
              <a:t>NavigationData</a:t>
            </a:r>
            <a:endParaRPr>
              <a:solidFill>
                <a:schemeClr val="dk1"/>
              </a:solidFill>
              <a:latin typeface="Calibri"/>
              <a:ea typeface="Calibri"/>
              <a:cs typeface="Calibri"/>
              <a:sym typeface="Calibri"/>
            </a:endParaRPr>
          </a:p>
        </p:txBody>
      </p:sp>
      <p:sp>
        <p:nvSpPr>
          <p:cNvPr id="529" name="Google Shape;529;p74"/>
          <p:cNvSpPr/>
          <p:nvPr/>
        </p:nvSpPr>
        <p:spPr>
          <a:xfrm>
            <a:off x="209675" y="3325575"/>
            <a:ext cx="1496700" cy="6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dk1"/>
                </a:solidFill>
                <a:latin typeface="Calibri"/>
                <a:ea typeface="Calibri"/>
                <a:cs typeface="Calibri"/>
                <a:sym typeface="Calibri"/>
              </a:rPr>
              <a:t>Connection-</a:t>
            </a:r>
            <a:endParaRPr>
              <a:solidFill>
                <a:schemeClr val="dk1"/>
              </a:solidFill>
              <a:latin typeface="Calibri"/>
              <a:ea typeface="Calibri"/>
              <a:cs typeface="Calibri"/>
              <a:sym typeface="Calibri"/>
            </a:endParaRPr>
          </a:p>
          <a:p>
            <a:pPr marL="0" lvl="0" indent="0" algn="ctr" rtl="0">
              <a:spcBef>
                <a:spcPts val="0"/>
              </a:spcBef>
              <a:spcAft>
                <a:spcPts val="0"/>
              </a:spcAft>
              <a:buNone/>
            </a:pPr>
            <a:r>
              <a:rPr lang="de">
                <a:solidFill>
                  <a:schemeClr val="dk1"/>
                </a:solidFill>
                <a:latin typeface="Calibri"/>
                <a:ea typeface="Calibri"/>
                <a:cs typeface="Calibri"/>
                <a:sym typeface="Calibri"/>
              </a:rPr>
              <a:t>Establishment</a:t>
            </a:r>
            <a:endParaRPr>
              <a:latin typeface="Calibri"/>
              <a:ea typeface="Calibri"/>
              <a:cs typeface="Calibri"/>
              <a:sym typeface="Calibri"/>
            </a:endParaRPr>
          </a:p>
        </p:txBody>
      </p:sp>
      <p:sp>
        <p:nvSpPr>
          <p:cNvPr id="530" name="Google Shape;530;p74"/>
          <p:cNvSpPr/>
          <p:nvPr/>
        </p:nvSpPr>
        <p:spPr>
          <a:xfrm>
            <a:off x="7437613" y="3325575"/>
            <a:ext cx="1496700" cy="6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dk1"/>
                </a:solidFill>
                <a:latin typeface="Calibri"/>
                <a:ea typeface="Calibri"/>
                <a:cs typeface="Calibri"/>
                <a:sym typeface="Calibri"/>
              </a:rPr>
              <a:t>TicTacToeData</a:t>
            </a:r>
            <a:endParaRPr>
              <a:solidFill>
                <a:schemeClr val="dk1"/>
              </a:solidFill>
              <a:latin typeface="Calibri"/>
              <a:ea typeface="Calibri"/>
              <a:cs typeface="Calibri"/>
              <a:sym typeface="Calibri"/>
            </a:endParaRPr>
          </a:p>
        </p:txBody>
      </p:sp>
      <p:sp>
        <p:nvSpPr>
          <p:cNvPr id="531" name="Google Shape;531;p74"/>
          <p:cNvSpPr/>
          <p:nvPr/>
        </p:nvSpPr>
        <p:spPr>
          <a:xfrm>
            <a:off x="3775125" y="1731725"/>
            <a:ext cx="1496700" cy="6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solidFill>
                  <a:schemeClr val="dk1"/>
                </a:solidFill>
                <a:latin typeface="Calibri"/>
                <a:ea typeface="Calibri"/>
                <a:cs typeface="Calibri"/>
                <a:sym typeface="Calibri"/>
              </a:rPr>
              <a:t>JsonData</a:t>
            </a:r>
            <a:endParaRPr>
              <a:solidFill>
                <a:schemeClr val="dk1"/>
              </a:solidFill>
              <a:latin typeface="Calibri"/>
              <a:ea typeface="Calibri"/>
              <a:cs typeface="Calibri"/>
              <a:sym typeface="Calibri"/>
            </a:endParaRPr>
          </a:p>
        </p:txBody>
      </p:sp>
      <p:cxnSp>
        <p:nvCxnSpPr>
          <p:cNvPr id="532" name="Google Shape;532;p74"/>
          <p:cNvCxnSpPr>
            <a:stCxn id="529" idx="0"/>
            <a:endCxn id="531" idx="1"/>
          </p:cNvCxnSpPr>
          <p:nvPr/>
        </p:nvCxnSpPr>
        <p:spPr>
          <a:xfrm rot="-5400000">
            <a:off x="1728425" y="1278975"/>
            <a:ext cx="1276200" cy="2817000"/>
          </a:xfrm>
          <a:prstGeom prst="curvedConnector2">
            <a:avLst/>
          </a:prstGeom>
          <a:noFill/>
          <a:ln w="9525" cap="flat" cmpd="sng">
            <a:solidFill>
              <a:schemeClr val="dk2"/>
            </a:solidFill>
            <a:prstDash val="solid"/>
            <a:round/>
            <a:headEnd type="stealth" w="med" len="med"/>
            <a:tailEnd type="none" w="med" len="med"/>
          </a:ln>
        </p:spPr>
      </p:cxnSp>
      <p:cxnSp>
        <p:nvCxnSpPr>
          <p:cNvPr id="533" name="Google Shape;533;p74"/>
          <p:cNvCxnSpPr>
            <a:stCxn id="527" idx="0"/>
            <a:endCxn id="531" idx="2"/>
          </p:cNvCxnSpPr>
          <p:nvPr/>
        </p:nvCxnSpPr>
        <p:spPr>
          <a:xfrm rot="-5400000">
            <a:off x="4059363" y="2831013"/>
            <a:ext cx="928800" cy="600"/>
          </a:xfrm>
          <a:prstGeom prst="curvedConnector3">
            <a:avLst>
              <a:gd name="adj1" fmla="val 50005"/>
            </a:avLst>
          </a:prstGeom>
          <a:noFill/>
          <a:ln w="9525" cap="flat" cmpd="sng">
            <a:solidFill>
              <a:schemeClr val="dk2"/>
            </a:solidFill>
            <a:prstDash val="solid"/>
            <a:round/>
            <a:headEnd type="stealth" w="med" len="med"/>
            <a:tailEnd type="none" w="med" len="med"/>
          </a:ln>
        </p:spPr>
      </p:cxnSp>
      <p:cxnSp>
        <p:nvCxnSpPr>
          <p:cNvPr id="534" name="Google Shape;534;p74"/>
          <p:cNvCxnSpPr>
            <a:stCxn id="526" idx="0"/>
            <a:endCxn id="531" idx="2"/>
          </p:cNvCxnSpPr>
          <p:nvPr/>
        </p:nvCxnSpPr>
        <p:spPr>
          <a:xfrm rot="5400000" flipH="1">
            <a:off x="4974713" y="1915725"/>
            <a:ext cx="928800" cy="1831200"/>
          </a:xfrm>
          <a:prstGeom prst="curvedConnector3">
            <a:avLst>
              <a:gd name="adj1" fmla="val 50005"/>
            </a:avLst>
          </a:prstGeom>
          <a:noFill/>
          <a:ln w="9525" cap="flat" cmpd="sng">
            <a:solidFill>
              <a:schemeClr val="dk2"/>
            </a:solidFill>
            <a:prstDash val="solid"/>
            <a:round/>
            <a:headEnd type="stealth" w="med" len="med"/>
            <a:tailEnd type="none" w="med" len="med"/>
          </a:ln>
        </p:spPr>
      </p:cxnSp>
      <p:cxnSp>
        <p:nvCxnSpPr>
          <p:cNvPr id="535" name="Google Shape;535;p74"/>
          <p:cNvCxnSpPr>
            <a:stCxn id="528" idx="0"/>
            <a:endCxn id="531" idx="2"/>
          </p:cNvCxnSpPr>
          <p:nvPr/>
        </p:nvCxnSpPr>
        <p:spPr>
          <a:xfrm rot="-5400000">
            <a:off x="3167638" y="1940025"/>
            <a:ext cx="928800" cy="1782600"/>
          </a:xfrm>
          <a:prstGeom prst="curvedConnector3">
            <a:avLst>
              <a:gd name="adj1" fmla="val 50005"/>
            </a:avLst>
          </a:prstGeom>
          <a:noFill/>
          <a:ln w="9525" cap="flat" cmpd="sng">
            <a:solidFill>
              <a:schemeClr val="dk2"/>
            </a:solidFill>
            <a:prstDash val="solid"/>
            <a:round/>
            <a:headEnd type="stealth" w="med" len="med"/>
            <a:tailEnd type="none" w="med" len="med"/>
          </a:ln>
        </p:spPr>
      </p:cxnSp>
      <p:cxnSp>
        <p:nvCxnSpPr>
          <p:cNvPr id="536" name="Google Shape;536;p74"/>
          <p:cNvCxnSpPr>
            <a:stCxn id="530" idx="0"/>
            <a:endCxn id="531" idx="3"/>
          </p:cNvCxnSpPr>
          <p:nvPr/>
        </p:nvCxnSpPr>
        <p:spPr>
          <a:xfrm rot="5400000" flipH="1">
            <a:off x="6090763" y="1230375"/>
            <a:ext cx="1276200" cy="2914200"/>
          </a:xfrm>
          <a:prstGeom prst="curvedConnector2">
            <a:avLst/>
          </a:prstGeom>
          <a:noFill/>
          <a:ln w="9525" cap="flat" cmpd="sng">
            <a:solidFill>
              <a:schemeClr val="dk2"/>
            </a:solidFill>
            <a:prstDash val="solid"/>
            <a:round/>
            <a:headEnd type="stealth" w="med" len="med"/>
            <a:tailEnd type="none" w="med" len="med"/>
          </a:ln>
        </p:spPr>
      </p:cxnSp>
      <p:pic>
        <p:nvPicPr>
          <p:cNvPr id="537" name="Google Shape;537;p74"/>
          <p:cNvPicPr preferRelativeResize="0"/>
          <p:nvPr/>
        </p:nvPicPr>
        <p:blipFill>
          <a:blip r:embed="rId3">
            <a:alphaModFix/>
          </a:blip>
          <a:stretch>
            <a:fillRect/>
          </a:stretch>
        </p:blipFill>
        <p:spPr>
          <a:xfrm>
            <a:off x="7078600" y="0"/>
            <a:ext cx="2065402" cy="1010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chemeClr val="dk1"/>
              </a:buClr>
              <a:buSzPts val="1100"/>
              <a:buFont typeface="Arial"/>
              <a:buNone/>
            </a:pPr>
            <a:r>
              <a:rPr lang="de" sz="3411"/>
              <a:t>Navigation and Routing</a:t>
            </a:r>
            <a:endParaRPr sz="3411"/>
          </a:p>
          <a:p>
            <a:pPr marL="0" lvl="0" indent="0" algn="l" rtl="0">
              <a:spcBef>
                <a:spcPts val="0"/>
              </a:spcBef>
              <a:spcAft>
                <a:spcPts val="0"/>
              </a:spcAft>
              <a:buNone/>
            </a:pPr>
            <a:r>
              <a:rPr lang="de" sz="2577">
                <a:solidFill>
                  <a:schemeClr val="dk2"/>
                </a:solidFill>
              </a:rPr>
              <a:t>RouteAwareWidget</a:t>
            </a:r>
            <a:endParaRPr/>
          </a:p>
        </p:txBody>
      </p:sp>
      <p:sp>
        <p:nvSpPr>
          <p:cNvPr id="543" name="Google Shape;543;p75"/>
          <p:cNvSpPr txBox="1"/>
          <p:nvPr/>
        </p:nvSpPr>
        <p:spPr>
          <a:xfrm>
            <a:off x="648600" y="1739450"/>
            <a:ext cx="7699500" cy="3061500"/>
          </a:xfrm>
          <a:prstGeom prst="rect">
            <a:avLst/>
          </a:prstGeom>
          <a:noFill/>
          <a:ln>
            <a:noFill/>
          </a:ln>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Calibri"/>
              <a:buChar char="●"/>
            </a:pPr>
            <a:r>
              <a:rPr lang="de" sz="1800">
                <a:solidFill>
                  <a:schemeClr val="dk1"/>
                </a:solidFill>
                <a:latin typeface="Calibri"/>
                <a:ea typeface="Calibri"/>
                <a:cs typeface="Calibri"/>
                <a:sym typeface="Calibri"/>
              </a:rPr>
              <a:t>Gewünschtes Page-Widget als “Child-Element” im Konstruktor übergeben</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de" sz="1700">
                <a:solidFill>
                  <a:schemeClr val="dk1"/>
                </a:solidFill>
                <a:latin typeface="Courier New"/>
                <a:ea typeface="Courier New"/>
                <a:cs typeface="Courier New"/>
                <a:sym typeface="Courier New"/>
              </a:rPr>
              <a:t>StatefullWidget</a:t>
            </a:r>
            <a:r>
              <a:rPr lang="de" sz="1800">
                <a:solidFill>
                  <a:schemeClr val="dk1"/>
                </a:solidFill>
                <a:latin typeface="Calibri"/>
                <a:ea typeface="Calibri"/>
                <a:cs typeface="Calibri"/>
                <a:sym typeface="Calibri"/>
              </a:rPr>
              <a:t>, dass das abstrakte Mixin </a:t>
            </a:r>
            <a:r>
              <a:rPr lang="de" sz="1700">
                <a:solidFill>
                  <a:schemeClr val="dk1"/>
                </a:solidFill>
                <a:latin typeface="Courier New"/>
                <a:ea typeface="Courier New"/>
                <a:cs typeface="Courier New"/>
                <a:sym typeface="Courier New"/>
              </a:rPr>
              <a:t>RouteAware</a:t>
            </a:r>
            <a:r>
              <a:rPr lang="de" sz="1700">
                <a:solidFill>
                  <a:schemeClr val="dk1"/>
                </a:solidFill>
                <a:latin typeface="Calibri"/>
                <a:ea typeface="Calibri"/>
                <a:cs typeface="Calibri"/>
                <a:sym typeface="Calibri"/>
              </a:rPr>
              <a:t> </a:t>
            </a:r>
            <a:r>
              <a:rPr lang="de" sz="1800">
                <a:solidFill>
                  <a:schemeClr val="dk1"/>
                </a:solidFill>
                <a:latin typeface="Calibri"/>
                <a:ea typeface="Calibri"/>
                <a:cs typeface="Calibri"/>
                <a:sym typeface="Calibri"/>
              </a:rPr>
              <a:t>implementiert</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700">
              <a:solidFill>
                <a:schemeClr val="dk1"/>
              </a:solidFill>
              <a:highlight>
                <a:schemeClr val="lt1"/>
              </a:highlight>
              <a:latin typeface="Courier New"/>
              <a:ea typeface="Courier New"/>
              <a:cs typeface="Courier New"/>
              <a:sym typeface="Courier New"/>
            </a:endParaRPr>
          </a:p>
          <a:p>
            <a:pPr marL="457200" lvl="0" indent="-336550" algn="l" rtl="0">
              <a:spcBef>
                <a:spcPts val="0"/>
              </a:spcBef>
              <a:spcAft>
                <a:spcPts val="0"/>
              </a:spcAft>
              <a:buClr>
                <a:schemeClr val="dk1"/>
              </a:buClr>
              <a:buSzPts val="1700"/>
              <a:buFont typeface="Courier New"/>
              <a:buChar char="●"/>
            </a:pPr>
            <a:r>
              <a:rPr lang="de" sz="1800">
                <a:solidFill>
                  <a:schemeClr val="dk1"/>
                </a:solidFill>
                <a:latin typeface="Calibri"/>
                <a:ea typeface="Calibri"/>
                <a:cs typeface="Calibri"/>
                <a:sym typeface="Calibri"/>
              </a:rPr>
              <a:t>Methoden </a:t>
            </a:r>
            <a:r>
              <a:rPr lang="de" sz="1700">
                <a:solidFill>
                  <a:schemeClr val="dk1"/>
                </a:solidFill>
                <a:highlight>
                  <a:schemeClr val="lt1"/>
                </a:highlight>
                <a:latin typeface="Courier New"/>
                <a:ea typeface="Courier New"/>
                <a:cs typeface="Courier New"/>
                <a:sym typeface="Courier New"/>
              </a:rPr>
              <a:t>didPush()</a:t>
            </a:r>
            <a:r>
              <a:rPr lang="de" sz="1800">
                <a:solidFill>
                  <a:schemeClr val="dk1"/>
                </a:solidFill>
                <a:latin typeface="Calibri"/>
                <a:ea typeface="Calibri"/>
                <a:cs typeface="Calibri"/>
                <a:sym typeface="Calibri"/>
              </a:rPr>
              <a:t>, </a:t>
            </a:r>
            <a:r>
              <a:rPr lang="de" sz="1700">
                <a:solidFill>
                  <a:schemeClr val="dk1"/>
                </a:solidFill>
                <a:highlight>
                  <a:schemeClr val="lt1"/>
                </a:highlight>
                <a:latin typeface="Courier New"/>
                <a:ea typeface="Courier New"/>
                <a:cs typeface="Courier New"/>
                <a:sym typeface="Courier New"/>
              </a:rPr>
              <a:t>didPopNext()</a:t>
            </a:r>
            <a:r>
              <a:rPr lang="de" sz="1800">
                <a:solidFill>
                  <a:schemeClr val="dk1"/>
                </a:solidFill>
                <a:latin typeface="Calibri"/>
                <a:ea typeface="Calibri"/>
                <a:cs typeface="Calibri"/>
                <a:sym typeface="Calibri"/>
              </a:rPr>
              <a:t> und </a:t>
            </a:r>
            <a:r>
              <a:rPr lang="de" sz="1700">
                <a:solidFill>
                  <a:schemeClr val="dk1"/>
                </a:solidFill>
                <a:highlight>
                  <a:schemeClr val="lt1"/>
                </a:highlight>
                <a:latin typeface="Courier New"/>
                <a:ea typeface="Courier New"/>
                <a:cs typeface="Courier New"/>
                <a:sym typeface="Courier New"/>
              </a:rPr>
              <a:t>dispose()</a:t>
            </a:r>
            <a:endParaRPr sz="1700">
              <a:solidFill>
                <a:schemeClr val="dk1"/>
              </a:solidFill>
              <a:highlight>
                <a:schemeClr val="lt1"/>
              </a:highlight>
              <a:latin typeface="Courier New"/>
              <a:ea typeface="Courier New"/>
              <a:cs typeface="Courier New"/>
              <a:sym typeface="Courier New"/>
            </a:endParaRPr>
          </a:p>
          <a:p>
            <a:pPr marL="457200" lvl="0" indent="0" algn="l" rtl="0">
              <a:spcBef>
                <a:spcPts val="0"/>
              </a:spcBef>
              <a:spcAft>
                <a:spcPts val="0"/>
              </a:spcAft>
              <a:buNone/>
            </a:pPr>
            <a:endParaRPr sz="1700">
              <a:solidFill>
                <a:schemeClr val="dk1"/>
              </a:solidFill>
              <a:highlight>
                <a:schemeClr val="lt1"/>
              </a:highlight>
              <a:latin typeface="Courier New"/>
              <a:ea typeface="Courier New"/>
              <a:cs typeface="Courier New"/>
              <a:sym typeface="Courier New"/>
            </a:endParaRPr>
          </a:p>
          <a:p>
            <a:pPr marL="457200" lvl="0" indent="-342900" algn="l" rtl="0">
              <a:spcBef>
                <a:spcPts val="0"/>
              </a:spcBef>
              <a:spcAft>
                <a:spcPts val="0"/>
              </a:spcAft>
              <a:buClr>
                <a:schemeClr val="dk1"/>
              </a:buClr>
              <a:buSzPts val="1800"/>
              <a:buFont typeface="Calibri"/>
              <a:buChar char="●"/>
            </a:pPr>
            <a:r>
              <a:rPr lang="de" sz="1800">
                <a:solidFill>
                  <a:schemeClr val="dk1"/>
                </a:solidFill>
                <a:latin typeface="Calibri"/>
                <a:ea typeface="Calibri"/>
                <a:cs typeface="Calibri"/>
                <a:sym typeface="Calibri"/>
              </a:rPr>
              <a:t>Beim Wechseln von Pages wird die entsprechende Methode aufgerufen</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de" sz="1800">
                <a:solidFill>
                  <a:schemeClr val="dk1"/>
                </a:solidFill>
                <a:latin typeface="Calibri"/>
                <a:ea typeface="Calibri"/>
                <a:cs typeface="Calibri"/>
                <a:sym typeface="Calibri"/>
              </a:rPr>
              <a:t>Wenn man der Host ist, werden diese Änderungen im Routing an den Client gesendet.</a:t>
            </a:r>
            <a:endParaRPr sz="1800">
              <a:solidFill>
                <a:schemeClr val="dk1"/>
              </a:solidFill>
              <a:latin typeface="Calibri"/>
              <a:ea typeface="Calibri"/>
              <a:cs typeface="Calibri"/>
              <a:sym typeface="Calibri"/>
            </a:endParaRPr>
          </a:p>
        </p:txBody>
      </p:sp>
      <p:pic>
        <p:nvPicPr>
          <p:cNvPr id="544" name="Google Shape;544;p75"/>
          <p:cNvPicPr preferRelativeResize="0"/>
          <p:nvPr/>
        </p:nvPicPr>
        <p:blipFill>
          <a:blip r:embed="rId3">
            <a:alphaModFix/>
          </a:blip>
          <a:stretch>
            <a:fillRect/>
          </a:stretch>
        </p:blipFill>
        <p:spPr>
          <a:xfrm>
            <a:off x="7078600" y="0"/>
            <a:ext cx="2065402" cy="1010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40"/>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29" name="Google Shape;229;p4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de"/>
              <a:t>Spielstanderkennung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de" sz="1900">
                <a:latin typeface="Courier New"/>
                <a:ea typeface="Courier New"/>
                <a:cs typeface="Courier New"/>
                <a:sym typeface="Courier New"/>
              </a:rPr>
              <a:t>BroadCastStream.listen()</a:t>
            </a:r>
            <a:r>
              <a:rPr lang="de"/>
              <a:t> Methode bekommt eine Callback-Methode mitgegeben.</a:t>
            </a:r>
            <a:endParaRPr/>
          </a:p>
          <a:p>
            <a:pPr marL="457200" lvl="0" indent="0" algn="l" rtl="0">
              <a:spcBef>
                <a:spcPts val="800"/>
              </a:spcBef>
              <a:spcAft>
                <a:spcPts val="0"/>
              </a:spcAft>
              <a:buNone/>
            </a:pPr>
            <a:endParaRPr/>
          </a:p>
          <a:p>
            <a:pPr marL="457200" lvl="0" indent="-317500" algn="l" rtl="0">
              <a:spcBef>
                <a:spcPts val="800"/>
              </a:spcBef>
              <a:spcAft>
                <a:spcPts val="0"/>
              </a:spcAft>
              <a:buSzPts val="1400"/>
              <a:buChar char="•"/>
            </a:pPr>
            <a:r>
              <a:rPr lang="de"/>
              <a:t>Anhand der einkommenden Daten führt es die entsprechende Navigator Funktion aus.</a:t>
            </a:r>
            <a:endParaRPr/>
          </a:p>
          <a:p>
            <a:pPr marL="457200" lvl="0" indent="0" algn="l" rtl="0">
              <a:spcBef>
                <a:spcPts val="800"/>
              </a:spcBef>
              <a:spcAft>
                <a:spcPts val="0"/>
              </a:spcAft>
              <a:buNone/>
            </a:pPr>
            <a:endParaRPr/>
          </a:p>
          <a:p>
            <a:pPr marL="457200" lvl="0" indent="-317500" algn="l" rtl="0">
              <a:spcBef>
                <a:spcPts val="800"/>
              </a:spcBef>
              <a:spcAft>
                <a:spcPts val="0"/>
              </a:spcAft>
              <a:buSzPts val="1400"/>
              <a:buChar char="•"/>
            </a:pPr>
            <a:r>
              <a:rPr lang="de"/>
              <a:t>Wird pausiert wenn man ein Spiel beginnt, um nicht Spieldaten fälschlicherweise zu parsen.</a:t>
            </a:r>
            <a:endParaRPr/>
          </a:p>
        </p:txBody>
      </p:sp>
      <p:sp>
        <p:nvSpPr>
          <p:cNvPr id="550" name="Google Shape;550;p7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chemeClr val="dk1"/>
              </a:buClr>
              <a:buSzPts val="1100"/>
              <a:buFont typeface="Arial"/>
              <a:buNone/>
            </a:pPr>
            <a:r>
              <a:rPr lang="de" sz="3411"/>
              <a:t>Navigation and Routing</a:t>
            </a:r>
            <a:endParaRPr sz="3411"/>
          </a:p>
          <a:p>
            <a:pPr marL="0" lvl="0" indent="0" algn="l" rtl="0">
              <a:spcBef>
                <a:spcPts val="0"/>
              </a:spcBef>
              <a:spcAft>
                <a:spcPts val="0"/>
              </a:spcAft>
              <a:buNone/>
            </a:pPr>
            <a:r>
              <a:rPr lang="de" sz="2577">
                <a:solidFill>
                  <a:schemeClr val="dk2"/>
                </a:solidFill>
              </a:rPr>
              <a:t>ClientNavigationService</a:t>
            </a:r>
            <a:endParaRPr/>
          </a:p>
        </p:txBody>
      </p:sp>
      <p:pic>
        <p:nvPicPr>
          <p:cNvPr id="551" name="Google Shape;551;p76"/>
          <p:cNvPicPr preferRelativeResize="0"/>
          <p:nvPr/>
        </p:nvPicPr>
        <p:blipFill>
          <a:blip r:embed="rId3">
            <a:alphaModFix/>
          </a:blip>
          <a:stretch>
            <a:fillRect/>
          </a:stretch>
        </p:blipFill>
        <p:spPr>
          <a:xfrm>
            <a:off x="7078600" y="0"/>
            <a:ext cx="2065402" cy="1010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7"/>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457200" lvl="0" indent="-336550" algn="l" rtl="0">
              <a:spcBef>
                <a:spcPts val="800"/>
              </a:spcBef>
              <a:spcAft>
                <a:spcPts val="0"/>
              </a:spcAft>
              <a:buSzPts val="1700"/>
              <a:buFont typeface="Courier New"/>
              <a:buChar char="•"/>
            </a:pPr>
            <a:r>
              <a:rPr lang="de"/>
              <a:t>Bei Beginn wird entweder </a:t>
            </a:r>
            <a:r>
              <a:rPr lang="de" sz="1700">
                <a:latin typeface="Courier New"/>
                <a:ea typeface="Courier New"/>
                <a:cs typeface="Courier New"/>
                <a:sym typeface="Courier New"/>
              </a:rPr>
              <a:t>TicTacToeLocal</a:t>
            </a:r>
            <a:r>
              <a:rPr lang="de"/>
              <a:t> oder</a:t>
            </a:r>
            <a:r>
              <a:rPr lang="de" sz="1700">
                <a:latin typeface="Courier New"/>
                <a:ea typeface="Courier New"/>
                <a:cs typeface="Courier New"/>
                <a:sym typeface="Courier New"/>
              </a:rPr>
              <a:t> TicTacToeMultiplayer</a:t>
            </a:r>
            <a:r>
              <a:rPr lang="de"/>
              <a:t> als Service für die Spiellogik initialisiert.</a:t>
            </a:r>
            <a:endParaRPr/>
          </a:p>
          <a:p>
            <a:pPr marL="457200" lvl="0" indent="0" algn="l" rtl="0">
              <a:spcBef>
                <a:spcPts val="800"/>
              </a:spcBef>
              <a:spcAft>
                <a:spcPts val="0"/>
              </a:spcAft>
              <a:buNone/>
            </a:pPr>
            <a:endParaRPr/>
          </a:p>
          <a:p>
            <a:pPr marL="457200" lvl="0" indent="-336550" algn="l" rtl="0">
              <a:spcBef>
                <a:spcPts val="800"/>
              </a:spcBef>
              <a:spcAft>
                <a:spcPts val="0"/>
              </a:spcAft>
              <a:buSzPts val="1700"/>
              <a:buFont typeface="Courier New"/>
              <a:buChar char="•"/>
            </a:pPr>
            <a:r>
              <a:rPr lang="de" sz="1700">
                <a:latin typeface="Courier New"/>
                <a:ea typeface="Courier New"/>
                <a:cs typeface="Courier New"/>
                <a:sym typeface="Courier New"/>
              </a:rPr>
              <a:t>setState()</a:t>
            </a:r>
            <a:r>
              <a:rPr lang="de"/>
              <a:t>Methode von  </a:t>
            </a:r>
            <a:r>
              <a:rPr lang="de" sz="1700">
                <a:latin typeface="Courier New"/>
                <a:ea typeface="Courier New"/>
                <a:cs typeface="Courier New"/>
                <a:sym typeface="Courier New"/>
              </a:rPr>
              <a:t>StatefullWidget</a:t>
            </a:r>
            <a:r>
              <a:rPr lang="de"/>
              <a:t> wird im Konstruktor mitgegeben, um bei eingehende Spieldaten das Neubauen der UI auszulösen.</a:t>
            </a:r>
            <a:endParaRPr/>
          </a:p>
          <a:p>
            <a:pPr marL="0" lvl="0" indent="0" algn="l" rtl="0">
              <a:spcBef>
                <a:spcPts val="800"/>
              </a:spcBef>
              <a:spcAft>
                <a:spcPts val="0"/>
              </a:spcAft>
              <a:buNone/>
            </a:pPr>
            <a:endParaRPr/>
          </a:p>
          <a:p>
            <a:pPr marL="457200" lvl="0" indent="-317500" algn="l" rtl="0">
              <a:spcBef>
                <a:spcPts val="800"/>
              </a:spcBef>
              <a:spcAft>
                <a:spcPts val="0"/>
              </a:spcAft>
              <a:buSzPts val="1400"/>
              <a:buChar char="•"/>
            </a:pPr>
            <a:r>
              <a:rPr lang="de"/>
              <a:t>Client pausiert </a:t>
            </a:r>
            <a:r>
              <a:rPr lang="de" sz="1700">
                <a:latin typeface="Courier New"/>
                <a:ea typeface="Courier New"/>
                <a:cs typeface="Courier New"/>
                <a:sym typeface="Courier New"/>
              </a:rPr>
              <a:t>ClientRoutingService</a:t>
            </a:r>
            <a:r>
              <a:rPr lang="de"/>
              <a:t> bei Spielbeginn und aktiviert ihn, beim Zurückgehen zur Spielauswahl</a:t>
            </a:r>
            <a:endParaRPr/>
          </a:p>
        </p:txBody>
      </p:sp>
      <p:sp>
        <p:nvSpPr>
          <p:cNvPr id="557" name="Google Shape;557;p77"/>
          <p:cNvSpPr txBox="1">
            <a:spLocks noGrp="1"/>
          </p:cNvSpPr>
          <p:nvPr>
            <p:ph type="title"/>
          </p:nvPr>
        </p:nvSpPr>
        <p:spPr>
          <a:xfrm>
            <a:off x="270550" y="288150"/>
            <a:ext cx="3247500" cy="1193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sz="3411"/>
              <a:t>TicTacToe</a:t>
            </a:r>
            <a:endParaRPr sz="2577">
              <a:solidFill>
                <a:schemeClr val="dk2"/>
              </a:solidFill>
            </a:endParaRPr>
          </a:p>
        </p:txBody>
      </p:sp>
      <p:pic>
        <p:nvPicPr>
          <p:cNvPr id="558" name="Google Shape;558;p77"/>
          <p:cNvPicPr preferRelativeResize="0"/>
          <p:nvPr/>
        </p:nvPicPr>
        <p:blipFill>
          <a:blip r:embed="rId3">
            <a:alphaModFix/>
          </a:blip>
          <a:stretch>
            <a:fillRect/>
          </a:stretch>
        </p:blipFill>
        <p:spPr>
          <a:xfrm>
            <a:off x="7078600" y="0"/>
            <a:ext cx="2065402" cy="1010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8"/>
          <p:cNvSpPr txBox="1">
            <a:spLocks noGrp="1"/>
          </p:cNvSpPr>
          <p:nvPr>
            <p:ph type="body" idx="1"/>
          </p:nvPr>
        </p:nvSpPr>
        <p:spPr>
          <a:xfrm>
            <a:off x="628650" y="1369225"/>
            <a:ext cx="8046300" cy="3263400"/>
          </a:xfrm>
          <a:prstGeom prst="rect">
            <a:avLst/>
          </a:prstGeom>
        </p:spPr>
        <p:txBody>
          <a:bodyPr spcFirstLastPara="1" wrap="square" lIns="68575" tIns="34275" rIns="68575" bIns="34275" anchor="t" anchorCtr="0">
            <a:normAutofit/>
          </a:bodyPr>
          <a:lstStyle/>
          <a:p>
            <a:pPr marL="177800" lvl="0" indent="-158750" algn="l" rtl="0">
              <a:spcBef>
                <a:spcPts val="0"/>
              </a:spcBef>
              <a:spcAft>
                <a:spcPts val="0"/>
              </a:spcAft>
              <a:buSzPts val="1900"/>
              <a:buChar char="•"/>
            </a:pPr>
            <a:r>
              <a:rPr lang="de" sz="1900"/>
              <a:t>Implementierung mit </a:t>
            </a:r>
            <a:r>
              <a:rPr lang="de" sz="1900">
                <a:latin typeface="Courier New"/>
                <a:ea typeface="Courier New"/>
                <a:cs typeface="Courier New"/>
                <a:sym typeface="Courier New"/>
              </a:rPr>
              <a:t>StatelessWidgets </a:t>
            </a:r>
            <a:r>
              <a:rPr lang="de" sz="1900"/>
              <a:t>und </a:t>
            </a:r>
            <a:r>
              <a:rPr lang="de" sz="1900">
                <a:latin typeface="Courier New"/>
                <a:ea typeface="Courier New"/>
                <a:cs typeface="Courier New"/>
                <a:sym typeface="Courier New"/>
              </a:rPr>
              <a:t>GetX</a:t>
            </a:r>
            <a:r>
              <a:rPr lang="de" sz="1900"/>
              <a:t> Library</a:t>
            </a:r>
            <a:endParaRPr sz="1900"/>
          </a:p>
          <a:p>
            <a:pPr marL="177800" lvl="0" indent="0" algn="l" rtl="0">
              <a:spcBef>
                <a:spcPts val="0"/>
              </a:spcBef>
              <a:spcAft>
                <a:spcPts val="0"/>
              </a:spcAft>
              <a:buNone/>
            </a:pPr>
            <a:endParaRPr sz="1900"/>
          </a:p>
          <a:p>
            <a:pPr marL="17780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177800" lvl="0" indent="-158750" algn="l" rtl="0">
              <a:spcBef>
                <a:spcPts val="0"/>
              </a:spcBef>
              <a:spcAft>
                <a:spcPts val="0"/>
              </a:spcAft>
              <a:buSzPts val="1900"/>
              <a:buFont typeface="Courier New"/>
              <a:buChar char="•"/>
            </a:pPr>
            <a:r>
              <a:rPr lang="de" sz="1800">
                <a:latin typeface="Courier New"/>
                <a:ea typeface="Courier New"/>
                <a:cs typeface="Courier New"/>
                <a:sym typeface="Courier New"/>
              </a:rPr>
              <a:t>GetX</a:t>
            </a:r>
            <a:r>
              <a:rPr lang="de" sz="1800"/>
              <a:t> </a:t>
            </a:r>
            <a:r>
              <a:rPr lang="de" sz="1900"/>
              <a:t>ermöglicht u. a. Observables in Flutter</a:t>
            </a:r>
            <a:endParaRPr sz="1900"/>
          </a:p>
          <a:p>
            <a:pPr marL="177800" lvl="0" indent="0" algn="l" rtl="0">
              <a:spcBef>
                <a:spcPts val="0"/>
              </a:spcBef>
              <a:spcAft>
                <a:spcPts val="0"/>
              </a:spcAft>
              <a:buNone/>
            </a:pPr>
            <a:endParaRPr sz="1900"/>
          </a:p>
          <a:p>
            <a:pPr marL="177800" lvl="0" indent="0" algn="l" rtl="0">
              <a:spcBef>
                <a:spcPts val="0"/>
              </a:spcBef>
              <a:spcAft>
                <a:spcPts val="0"/>
              </a:spcAft>
              <a:buNone/>
            </a:pPr>
            <a:endParaRPr sz="1900"/>
          </a:p>
          <a:p>
            <a:pPr marL="177800" lvl="0" indent="-158750" algn="l" rtl="0">
              <a:spcBef>
                <a:spcPts val="0"/>
              </a:spcBef>
              <a:spcAft>
                <a:spcPts val="0"/>
              </a:spcAft>
              <a:buSzPts val="1900"/>
              <a:buFont typeface="Courier New"/>
              <a:buChar char="•"/>
            </a:pPr>
            <a:r>
              <a:rPr lang="de" sz="1900"/>
              <a:t>Kleinere Anpassungen an Besonderheiten des Nao’s</a:t>
            </a: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177800" lvl="0" indent="-158750" algn="l" rtl="0">
              <a:spcBef>
                <a:spcPts val="0"/>
              </a:spcBef>
              <a:spcAft>
                <a:spcPts val="0"/>
              </a:spcAft>
              <a:buSzPts val="1900"/>
              <a:buChar char="•"/>
            </a:pPr>
            <a:r>
              <a:rPr lang="de" sz="1900"/>
              <a:t>UI-Widgets in beiden Modi gleich, nur Logik in </a:t>
            </a:r>
            <a:r>
              <a:rPr lang="de" sz="1800">
                <a:latin typeface="Courier New"/>
                <a:ea typeface="Courier New"/>
                <a:cs typeface="Courier New"/>
                <a:sym typeface="Courier New"/>
              </a:rPr>
              <a:t>GameController </a:t>
            </a:r>
            <a:r>
              <a:rPr lang="de" sz="1900"/>
              <a:t>ändert sich</a:t>
            </a:r>
            <a:endParaRPr sz="1900"/>
          </a:p>
        </p:txBody>
      </p:sp>
      <p:sp>
        <p:nvSpPr>
          <p:cNvPr id="564" name="Google Shape;564;p78"/>
          <p:cNvSpPr txBox="1">
            <a:spLocks noGrp="1"/>
          </p:cNvSpPr>
          <p:nvPr>
            <p:ph type="title"/>
          </p:nvPr>
        </p:nvSpPr>
        <p:spPr>
          <a:xfrm>
            <a:off x="270550" y="288150"/>
            <a:ext cx="3247500" cy="1193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de" sz="3411"/>
              <a:t>Connect4</a:t>
            </a:r>
            <a:endParaRPr sz="2577">
              <a:solidFill>
                <a:schemeClr val="dk2"/>
              </a:solidFill>
            </a:endParaRPr>
          </a:p>
        </p:txBody>
      </p:sp>
      <p:pic>
        <p:nvPicPr>
          <p:cNvPr id="565" name="Google Shape;565;p78"/>
          <p:cNvPicPr preferRelativeResize="0"/>
          <p:nvPr/>
        </p:nvPicPr>
        <p:blipFill>
          <a:blip r:embed="rId3">
            <a:alphaModFix/>
          </a:blip>
          <a:stretch>
            <a:fillRect/>
          </a:stretch>
        </p:blipFill>
        <p:spPr>
          <a:xfrm>
            <a:off x="7078600" y="0"/>
            <a:ext cx="2065402" cy="1010550"/>
          </a:xfrm>
          <a:prstGeom prst="rect">
            <a:avLst/>
          </a:prstGeom>
          <a:noFill/>
          <a:ln>
            <a:noFill/>
          </a:ln>
        </p:spPr>
      </p:pic>
      <p:pic>
        <p:nvPicPr>
          <p:cNvPr id="566" name="Google Shape;566;p78"/>
          <p:cNvPicPr preferRelativeResize="0"/>
          <p:nvPr/>
        </p:nvPicPr>
        <p:blipFill rotWithShape="1">
          <a:blip r:embed="rId4">
            <a:alphaModFix/>
          </a:blip>
          <a:srcRect l="6686" t="31323" r="7373" b="24514"/>
          <a:stretch/>
        </p:blipFill>
        <p:spPr>
          <a:xfrm>
            <a:off x="1651825" y="1781725"/>
            <a:ext cx="5840350" cy="85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41"/>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35" name="Google Shape;23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Spielstanderkennung</a:t>
            </a:r>
            <a:endParaRPr/>
          </a:p>
        </p:txBody>
      </p:sp>
      <p:sp>
        <p:nvSpPr>
          <p:cNvPr id="236" name="Google Shape;236;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de">
                <a:solidFill>
                  <a:schemeClr val="dk1"/>
                </a:solidFill>
              </a:rPr>
              <a:t>Voraussetzungen:</a:t>
            </a:r>
            <a:endParaRPr>
              <a:solidFill>
                <a:schemeClr val="dk1"/>
              </a:solidFill>
            </a:endParaRPr>
          </a:p>
          <a:p>
            <a:pPr marL="457200" lvl="0" indent="-342900" algn="l" rtl="0">
              <a:spcBef>
                <a:spcPts val="1200"/>
              </a:spcBef>
              <a:spcAft>
                <a:spcPts val="0"/>
              </a:spcAft>
              <a:buClr>
                <a:schemeClr val="dk1"/>
              </a:buClr>
              <a:buSzPts val="1800"/>
              <a:buChar char="●"/>
            </a:pPr>
            <a:r>
              <a:rPr lang="de">
                <a:solidFill>
                  <a:schemeClr val="dk1"/>
                </a:solidFill>
              </a:rPr>
              <a:t>Nutzt NAOs (Stirn-)kamera und CV</a:t>
            </a:r>
            <a:endParaRPr>
              <a:solidFill>
                <a:schemeClr val="dk1"/>
              </a:solidFill>
            </a:endParaRPr>
          </a:p>
          <a:p>
            <a:pPr marL="457200" lvl="0" indent="-342900" algn="l" rtl="0">
              <a:spcBef>
                <a:spcPts val="0"/>
              </a:spcBef>
              <a:spcAft>
                <a:spcPts val="0"/>
              </a:spcAft>
              <a:buClr>
                <a:schemeClr val="dk1"/>
              </a:buClr>
              <a:buSzPts val="1800"/>
              <a:buChar char="●"/>
            </a:pPr>
            <a:r>
              <a:rPr lang="de">
                <a:solidFill>
                  <a:schemeClr val="dk1"/>
                </a:solidFill>
              </a:rPr>
              <a:t>Implementierung muss auf NAO lauffähig sein</a:t>
            </a:r>
            <a:endParaRPr>
              <a:solidFill>
                <a:schemeClr val="dk1"/>
              </a:solidFill>
            </a:endParaRPr>
          </a:p>
          <a:p>
            <a:pPr marL="457200" lvl="0" indent="-342900" algn="l" rtl="0">
              <a:spcBef>
                <a:spcPts val="0"/>
              </a:spcBef>
              <a:spcAft>
                <a:spcPts val="0"/>
              </a:spcAft>
              <a:buClr>
                <a:schemeClr val="dk1"/>
              </a:buClr>
              <a:buSzPts val="1800"/>
              <a:buChar char="●"/>
            </a:pPr>
            <a:r>
              <a:rPr lang="de">
                <a:solidFill>
                  <a:schemeClr val="dk1"/>
                </a:solidFill>
              </a:rPr>
              <a:t>Performant</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r>
              <a:rPr lang="de">
                <a:solidFill>
                  <a:schemeClr val="dk1"/>
                </a:solidFill>
              </a:rPr>
              <a:t>Umsetzung:</a:t>
            </a:r>
            <a:endParaRPr>
              <a:solidFill>
                <a:schemeClr val="dk1"/>
              </a:solidFill>
            </a:endParaRPr>
          </a:p>
          <a:p>
            <a:pPr marL="457200" lvl="0" indent="-342900" algn="l" rtl="0">
              <a:spcBef>
                <a:spcPts val="1200"/>
              </a:spcBef>
              <a:spcAft>
                <a:spcPts val="0"/>
              </a:spcAft>
              <a:buClr>
                <a:schemeClr val="dk1"/>
              </a:buClr>
              <a:buSzPts val="1800"/>
              <a:buChar char="●"/>
            </a:pPr>
            <a:r>
              <a:rPr lang="de">
                <a:solidFill>
                  <a:schemeClr val="dk1"/>
                </a:solidFill>
              </a:rPr>
              <a:t>Python 2.7</a:t>
            </a:r>
            <a:endParaRPr>
              <a:solidFill>
                <a:schemeClr val="dk1"/>
              </a:solidFill>
            </a:endParaRPr>
          </a:p>
          <a:p>
            <a:pPr marL="457200" lvl="0" indent="-342900" algn="l" rtl="0">
              <a:spcBef>
                <a:spcPts val="0"/>
              </a:spcBef>
              <a:spcAft>
                <a:spcPts val="0"/>
              </a:spcAft>
              <a:buClr>
                <a:schemeClr val="dk1"/>
              </a:buClr>
              <a:buSzPts val="1800"/>
              <a:buChar char="●"/>
            </a:pPr>
            <a:r>
              <a:rPr lang="de">
                <a:solidFill>
                  <a:schemeClr val="dk1"/>
                </a:solidFill>
              </a:rPr>
              <a:t>Naoqi</a:t>
            </a:r>
            <a:endParaRPr>
              <a:solidFill>
                <a:schemeClr val="dk1"/>
              </a:solidFill>
            </a:endParaRPr>
          </a:p>
          <a:p>
            <a:pPr marL="457200" lvl="0" indent="-342900" algn="l" rtl="0">
              <a:spcBef>
                <a:spcPts val="0"/>
              </a:spcBef>
              <a:spcAft>
                <a:spcPts val="0"/>
              </a:spcAft>
              <a:buClr>
                <a:schemeClr val="dk1"/>
              </a:buClr>
              <a:buSzPts val="1800"/>
              <a:buChar char="●"/>
            </a:pPr>
            <a:r>
              <a:rPr lang="de">
                <a:solidFill>
                  <a:schemeClr val="dk1"/>
                </a:solidFill>
              </a:rPr>
              <a:t>OpenCV-Python + NumPy</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2"/>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42" name="Google Shape;242;p42"/>
          <p:cNvSpPr txBox="1">
            <a:spLocks noGrp="1"/>
          </p:cNvSpPr>
          <p:nvPr>
            <p:ph type="title"/>
          </p:nvPr>
        </p:nvSpPr>
        <p:spPr>
          <a:xfrm>
            <a:off x="311699" y="555600"/>
            <a:ext cx="2842205"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dirty="0"/>
              <a:t>Spielstanderkennung</a:t>
            </a:r>
            <a:endParaRPr dirty="0"/>
          </a:p>
          <a:p>
            <a:pPr marL="0" lvl="0" indent="0" algn="l" rtl="0">
              <a:spcBef>
                <a:spcPts val="0"/>
              </a:spcBef>
              <a:spcAft>
                <a:spcPts val="0"/>
              </a:spcAft>
              <a:buNone/>
            </a:pPr>
            <a:r>
              <a:rPr lang="de" sz="2244" dirty="0">
                <a:solidFill>
                  <a:schemeClr val="dk2"/>
                </a:solidFill>
              </a:rPr>
              <a:t>TicTacToe</a:t>
            </a:r>
            <a:endParaRPr sz="2244" dirty="0">
              <a:solidFill>
                <a:schemeClr val="dk2"/>
              </a:solidFill>
            </a:endParaRPr>
          </a:p>
        </p:txBody>
      </p:sp>
      <p:sp>
        <p:nvSpPr>
          <p:cNvPr id="243" name="Google Shape;243;p42"/>
          <p:cNvSpPr txBox="1">
            <a:spLocks noGrp="1"/>
          </p:cNvSpPr>
          <p:nvPr>
            <p:ph type="body" idx="1"/>
          </p:nvPr>
        </p:nvSpPr>
        <p:spPr>
          <a:xfrm>
            <a:off x="311700" y="1389600"/>
            <a:ext cx="37428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de">
                <a:solidFill>
                  <a:schemeClr val="dk1"/>
                </a:solidFill>
              </a:rPr>
              <a:t>Nutzt hierarchische Segmentierung und Hough-Transformation</a:t>
            </a:r>
            <a:endParaRPr>
              <a:solidFill>
                <a:schemeClr val="dk1"/>
              </a:solidFill>
            </a:endParaRPr>
          </a:p>
        </p:txBody>
      </p:sp>
      <p:pic>
        <p:nvPicPr>
          <p:cNvPr id="244" name="Google Shape;244;p42"/>
          <p:cNvPicPr preferRelativeResize="0"/>
          <p:nvPr/>
        </p:nvPicPr>
        <p:blipFill>
          <a:blip r:embed="rId4">
            <a:alphaModFix/>
          </a:blip>
          <a:stretch>
            <a:fillRect/>
          </a:stretch>
        </p:blipFill>
        <p:spPr>
          <a:xfrm>
            <a:off x="4129995" y="1283250"/>
            <a:ext cx="4588006" cy="3392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43"/>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50" name="Google Shape;250;p43"/>
          <p:cNvSpPr txBox="1">
            <a:spLocks noGrp="1"/>
          </p:cNvSpPr>
          <p:nvPr>
            <p:ph type="title"/>
          </p:nvPr>
        </p:nvSpPr>
        <p:spPr>
          <a:xfrm>
            <a:off x="311699" y="555600"/>
            <a:ext cx="2896449"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dirty="0"/>
              <a:t>Spielstanderkennung</a:t>
            </a:r>
            <a:endParaRPr dirty="0"/>
          </a:p>
          <a:p>
            <a:pPr marL="0" lvl="0" indent="0" algn="l" rtl="0">
              <a:spcBef>
                <a:spcPts val="0"/>
              </a:spcBef>
              <a:spcAft>
                <a:spcPts val="0"/>
              </a:spcAft>
              <a:buNone/>
            </a:pPr>
            <a:r>
              <a:rPr lang="de" sz="2244" dirty="0">
                <a:solidFill>
                  <a:schemeClr val="dk2"/>
                </a:solidFill>
              </a:rPr>
              <a:t>TicTacToe</a:t>
            </a:r>
            <a:endParaRPr sz="2244" dirty="0">
              <a:solidFill>
                <a:schemeClr val="dk2"/>
              </a:solidFill>
            </a:endParaRPr>
          </a:p>
        </p:txBody>
      </p:sp>
      <p:sp>
        <p:nvSpPr>
          <p:cNvPr id="251" name="Google Shape;251;p43"/>
          <p:cNvSpPr txBox="1">
            <a:spLocks noGrp="1"/>
          </p:cNvSpPr>
          <p:nvPr>
            <p:ph type="body" idx="1"/>
          </p:nvPr>
        </p:nvSpPr>
        <p:spPr>
          <a:xfrm>
            <a:off x="311700" y="1389600"/>
            <a:ext cx="37428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a:solidFill>
                  <a:schemeClr val="dk1"/>
                </a:solidFill>
              </a:rPr>
              <a:t>Nutzt hierarchische Segmentierung und Hough-Transformation</a:t>
            </a:r>
            <a:endParaRPr>
              <a:solidFill>
                <a:schemeClr val="dk1"/>
              </a:solidFill>
            </a:endParaRPr>
          </a:p>
          <a:p>
            <a:pPr marL="457200" lvl="0" indent="-304800" algn="l" rtl="0">
              <a:spcBef>
                <a:spcPts val="1200"/>
              </a:spcBef>
              <a:spcAft>
                <a:spcPts val="0"/>
              </a:spcAft>
              <a:buClr>
                <a:schemeClr val="dk1"/>
              </a:buClr>
              <a:buSzPts val="1200"/>
              <a:buAutoNum type="arabicPeriod"/>
            </a:pPr>
            <a:r>
              <a:rPr lang="de">
                <a:solidFill>
                  <a:schemeClr val="dk1"/>
                </a:solidFill>
              </a:rPr>
              <a:t>Bild-Vorverarbeitung (Gauss, Canny, Min/Max)</a:t>
            </a:r>
            <a:endParaRPr>
              <a:solidFill>
                <a:schemeClr val="dk1"/>
              </a:solidFill>
            </a:endParaRPr>
          </a:p>
          <a:p>
            <a:pPr marL="457200" lvl="0" indent="-304800" algn="l" rtl="0">
              <a:spcBef>
                <a:spcPts val="0"/>
              </a:spcBef>
              <a:spcAft>
                <a:spcPts val="0"/>
              </a:spcAft>
              <a:buClr>
                <a:schemeClr val="dk1"/>
              </a:buClr>
              <a:buSzPts val="1200"/>
              <a:buAutoNum type="arabicPeriod"/>
            </a:pPr>
            <a:endParaRPr>
              <a:solidFill>
                <a:schemeClr val="dk1"/>
              </a:solidFill>
            </a:endParaRPr>
          </a:p>
        </p:txBody>
      </p:sp>
      <p:pic>
        <p:nvPicPr>
          <p:cNvPr id="252" name="Google Shape;252;p43"/>
          <p:cNvPicPr preferRelativeResize="0"/>
          <p:nvPr/>
        </p:nvPicPr>
        <p:blipFill rotWithShape="1">
          <a:blip r:embed="rId4">
            <a:alphaModFix/>
          </a:blip>
          <a:srcRect t="553" b="553"/>
          <a:stretch/>
        </p:blipFill>
        <p:spPr>
          <a:xfrm>
            <a:off x="4129995" y="1283250"/>
            <a:ext cx="4588007" cy="3392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4"/>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58" name="Google Shape;258;p44"/>
          <p:cNvSpPr txBox="1">
            <a:spLocks noGrp="1"/>
          </p:cNvSpPr>
          <p:nvPr>
            <p:ph type="title"/>
          </p:nvPr>
        </p:nvSpPr>
        <p:spPr>
          <a:xfrm>
            <a:off x="311699" y="547851"/>
            <a:ext cx="2973941"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dirty="0"/>
              <a:t>Spielstanderkennung</a:t>
            </a:r>
            <a:endParaRPr dirty="0"/>
          </a:p>
          <a:p>
            <a:pPr marL="0" lvl="0" indent="0" algn="l" rtl="0">
              <a:spcBef>
                <a:spcPts val="0"/>
              </a:spcBef>
              <a:spcAft>
                <a:spcPts val="0"/>
              </a:spcAft>
              <a:buNone/>
            </a:pPr>
            <a:r>
              <a:rPr lang="de" sz="2244" dirty="0">
                <a:solidFill>
                  <a:schemeClr val="dk2"/>
                </a:solidFill>
              </a:rPr>
              <a:t>TicTacToe</a:t>
            </a:r>
            <a:endParaRPr sz="2244" dirty="0">
              <a:solidFill>
                <a:schemeClr val="dk2"/>
              </a:solidFill>
            </a:endParaRPr>
          </a:p>
        </p:txBody>
      </p:sp>
      <p:sp>
        <p:nvSpPr>
          <p:cNvPr id="259" name="Google Shape;259;p44"/>
          <p:cNvSpPr txBox="1">
            <a:spLocks noGrp="1"/>
          </p:cNvSpPr>
          <p:nvPr>
            <p:ph type="body" idx="1"/>
          </p:nvPr>
        </p:nvSpPr>
        <p:spPr>
          <a:xfrm>
            <a:off x="311700" y="1389600"/>
            <a:ext cx="37428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a:solidFill>
                  <a:schemeClr val="dk1"/>
                </a:solidFill>
              </a:rPr>
              <a:t>Nutzt hierarchische Segmentierung und Hough-Transformation</a:t>
            </a:r>
            <a:endParaRPr>
              <a:solidFill>
                <a:schemeClr val="dk1"/>
              </a:solidFill>
            </a:endParaRPr>
          </a:p>
          <a:p>
            <a:pPr marL="457200" lvl="0" indent="-304800" algn="l" rtl="0">
              <a:spcBef>
                <a:spcPts val="1200"/>
              </a:spcBef>
              <a:spcAft>
                <a:spcPts val="0"/>
              </a:spcAft>
              <a:buClr>
                <a:schemeClr val="dk1"/>
              </a:buClr>
              <a:buSzPts val="1200"/>
              <a:buAutoNum type="arabicPeriod"/>
            </a:pPr>
            <a:r>
              <a:rPr lang="de">
                <a:solidFill>
                  <a:schemeClr val="dk1"/>
                </a:solidFill>
              </a:rPr>
              <a:t>Bild-Vorverarbeitung (Gauss, Canny, Min/Max)</a:t>
            </a:r>
            <a:endParaRPr>
              <a:solidFill>
                <a:schemeClr val="dk1"/>
              </a:solidFill>
            </a:endParaRPr>
          </a:p>
          <a:p>
            <a:pPr marL="457200" lvl="0" indent="-304800" algn="l" rtl="0">
              <a:spcBef>
                <a:spcPts val="0"/>
              </a:spcBef>
              <a:spcAft>
                <a:spcPts val="0"/>
              </a:spcAft>
              <a:buClr>
                <a:schemeClr val="dk1"/>
              </a:buClr>
              <a:buSzPts val="1200"/>
              <a:buAutoNum type="arabicPeriod"/>
            </a:pPr>
            <a:r>
              <a:rPr lang="de">
                <a:solidFill>
                  <a:schemeClr val="dk1"/>
                </a:solidFill>
              </a:rPr>
              <a:t>Hierarchische Kontur-Erkennung</a:t>
            </a:r>
            <a:endParaRPr>
              <a:solidFill>
                <a:schemeClr val="dk1"/>
              </a:solidFill>
            </a:endParaRPr>
          </a:p>
        </p:txBody>
      </p:sp>
      <p:pic>
        <p:nvPicPr>
          <p:cNvPr id="260" name="Google Shape;260;p44"/>
          <p:cNvPicPr preferRelativeResize="0"/>
          <p:nvPr/>
        </p:nvPicPr>
        <p:blipFill rotWithShape="1">
          <a:blip r:embed="rId4">
            <a:alphaModFix/>
          </a:blip>
          <a:srcRect t="514" b="524"/>
          <a:stretch/>
        </p:blipFill>
        <p:spPr>
          <a:xfrm>
            <a:off x="4129995" y="1283250"/>
            <a:ext cx="4588006" cy="3392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45"/>
          <p:cNvPicPr preferRelativeResize="0"/>
          <p:nvPr/>
        </p:nvPicPr>
        <p:blipFill>
          <a:blip r:embed="rId3">
            <a:alphaModFix/>
          </a:blip>
          <a:stretch>
            <a:fillRect/>
          </a:stretch>
        </p:blipFill>
        <p:spPr>
          <a:xfrm>
            <a:off x="7078600" y="0"/>
            <a:ext cx="2065402" cy="1010550"/>
          </a:xfrm>
          <a:prstGeom prst="rect">
            <a:avLst/>
          </a:prstGeom>
          <a:noFill/>
          <a:ln>
            <a:noFill/>
          </a:ln>
        </p:spPr>
      </p:pic>
      <p:sp>
        <p:nvSpPr>
          <p:cNvPr id="266" name="Google Shape;266;p45"/>
          <p:cNvSpPr txBox="1">
            <a:spLocks noGrp="1"/>
          </p:cNvSpPr>
          <p:nvPr>
            <p:ph type="title"/>
          </p:nvPr>
        </p:nvSpPr>
        <p:spPr>
          <a:xfrm>
            <a:off x="311700" y="555600"/>
            <a:ext cx="2904198"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dirty="0"/>
              <a:t>Spielstanderkennung</a:t>
            </a:r>
            <a:endParaRPr dirty="0"/>
          </a:p>
          <a:p>
            <a:pPr marL="0" lvl="0" indent="0" algn="l" rtl="0">
              <a:spcBef>
                <a:spcPts val="0"/>
              </a:spcBef>
              <a:spcAft>
                <a:spcPts val="0"/>
              </a:spcAft>
              <a:buNone/>
            </a:pPr>
            <a:r>
              <a:rPr lang="de" sz="2244" dirty="0">
                <a:solidFill>
                  <a:schemeClr val="dk2"/>
                </a:solidFill>
              </a:rPr>
              <a:t>TicTacToe</a:t>
            </a:r>
            <a:endParaRPr sz="2244" dirty="0">
              <a:solidFill>
                <a:schemeClr val="dk2"/>
              </a:solidFill>
            </a:endParaRPr>
          </a:p>
        </p:txBody>
      </p:sp>
      <p:sp>
        <p:nvSpPr>
          <p:cNvPr id="267" name="Google Shape;267;p45"/>
          <p:cNvSpPr txBox="1">
            <a:spLocks noGrp="1"/>
          </p:cNvSpPr>
          <p:nvPr>
            <p:ph type="body" idx="1"/>
          </p:nvPr>
        </p:nvSpPr>
        <p:spPr>
          <a:xfrm>
            <a:off x="311700" y="1389600"/>
            <a:ext cx="37428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a:solidFill>
                  <a:schemeClr val="dk1"/>
                </a:solidFill>
              </a:rPr>
              <a:t>Nutzt hierarchische Segmentierung und Hough-Transformation</a:t>
            </a:r>
            <a:endParaRPr>
              <a:solidFill>
                <a:schemeClr val="dk1"/>
              </a:solidFill>
            </a:endParaRPr>
          </a:p>
          <a:p>
            <a:pPr marL="457200" lvl="0" indent="-304800" algn="l" rtl="0">
              <a:spcBef>
                <a:spcPts val="1200"/>
              </a:spcBef>
              <a:spcAft>
                <a:spcPts val="0"/>
              </a:spcAft>
              <a:buClr>
                <a:schemeClr val="dk1"/>
              </a:buClr>
              <a:buSzPts val="1200"/>
              <a:buAutoNum type="arabicPeriod"/>
            </a:pPr>
            <a:r>
              <a:rPr lang="de">
                <a:solidFill>
                  <a:schemeClr val="dk1"/>
                </a:solidFill>
              </a:rPr>
              <a:t>Bild-Vorverarbeitung (Gauss, Canny, Min/Max)</a:t>
            </a:r>
            <a:endParaRPr>
              <a:solidFill>
                <a:schemeClr val="dk1"/>
              </a:solidFill>
            </a:endParaRPr>
          </a:p>
          <a:p>
            <a:pPr marL="457200" lvl="0" indent="-304800" algn="l" rtl="0">
              <a:spcBef>
                <a:spcPts val="0"/>
              </a:spcBef>
              <a:spcAft>
                <a:spcPts val="0"/>
              </a:spcAft>
              <a:buClr>
                <a:schemeClr val="dk1"/>
              </a:buClr>
              <a:buSzPts val="1200"/>
              <a:buAutoNum type="arabicPeriod"/>
            </a:pPr>
            <a:r>
              <a:rPr lang="de">
                <a:solidFill>
                  <a:schemeClr val="dk1"/>
                </a:solidFill>
              </a:rPr>
              <a:t>Hierarchische Kontur-Erkennung</a:t>
            </a:r>
            <a:endParaRPr>
              <a:solidFill>
                <a:schemeClr val="dk1"/>
              </a:solidFill>
            </a:endParaRPr>
          </a:p>
          <a:p>
            <a:pPr marL="457200" lvl="0" indent="-304800" algn="l" rtl="0">
              <a:spcBef>
                <a:spcPts val="0"/>
              </a:spcBef>
              <a:spcAft>
                <a:spcPts val="0"/>
              </a:spcAft>
              <a:buClr>
                <a:schemeClr val="dk1"/>
              </a:buClr>
              <a:buSzPts val="1200"/>
              <a:buAutoNum type="arabicPeriod"/>
            </a:pPr>
            <a:r>
              <a:rPr lang="de">
                <a:solidFill>
                  <a:schemeClr val="dk1"/>
                </a:solidFill>
              </a:rPr>
              <a:t>Pro Teilfeld: Prüfe mit Hough-Transformation, ob Kreis oder Kreuz vorhanden</a:t>
            </a:r>
            <a:endParaRPr>
              <a:solidFill>
                <a:schemeClr val="dk1"/>
              </a:solidFill>
            </a:endParaRPr>
          </a:p>
        </p:txBody>
      </p:sp>
      <p:pic>
        <p:nvPicPr>
          <p:cNvPr id="268" name="Google Shape;268;p45"/>
          <p:cNvPicPr preferRelativeResize="0"/>
          <p:nvPr/>
        </p:nvPicPr>
        <p:blipFill rotWithShape="1">
          <a:blip r:embed="rId4">
            <a:alphaModFix/>
          </a:blip>
          <a:srcRect t="514" b="524"/>
          <a:stretch/>
        </p:blipFill>
        <p:spPr>
          <a:xfrm>
            <a:off x="4129995" y="1283250"/>
            <a:ext cx="4588006" cy="3392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1448</Words>
  <Application>Microsoft Office PowerPoint</Application>
  <PresentationFormat>Bildschirmpräsentation (16:9)</PresentationFormat>
  <Paragraphs>278</Paragraphs>
  <Slides>42</Slides>
  <Notes>42</Notes>
  <HiddenSlides>0</HiddenSlides>
  <MMClips>0</MMClips>
  <ScaleCrop>false</ScaleCrop>
  <HeadingPairs>
    <vt:vector size="6" baseType="variant">
      <vt:variant>
        <vt:lpstr>Verwendete Schriftarten</vt:lpstr>
      </vt:variant>
      <vt:variant>
        <vt:i4>3</vt:i4>
      </vt:variant>
      <vt:variant>
        <vt:lpstr>Design</vt:lpstr>
      </vt:variant>
      <vt:variant>
        <vt:i4>3</vt:i4>
      </vt:variant>
      <vt:variant>
        <vt:lpstr>Folientitel</vt:lpstr>
      </vt:variant>
      <vt:variant>
        <vt:i4>42</vt:i4>
      </vt:variant>
    </vt:vector>
  </HeadingPairs>
  <TitlesOfParts>
    <vt:vector size="48" baseType="lpstr">
      <vt:lpstr>Arial</vt:lpstr>
      <vt:lpstr>Calibri</vt:lpstr>
      <vt:lpstr>Courier New</vt:lpstr>
      <vt:lpstr>Simple Light</vt:lpstr>
      <vt:lpstr>Office Theme</vt:lpstr>
      <vt:lpstr>Office</vt:lpstr>
      <vt:lpstr>Naolympics</vt:lpstr>
      <vt:lpstr>Projektidee</vt:lpstr>
      <vt:lpstr>Projektidee</vt:lpstr>
      <vt:lpstr>Spielstanderkennung</vt:lpstr>
      <vt:lpstr>Spielstanderkennung</vt:lpstr>
      <vt:lpstr>Spielstanderkennung TicTacToe</vt:lpstr>
      <vt:lpstr>Spielstanderkennung TicTacToe</vt:lpstr>
      <vt:lpstr>Spielstanderkennung TicTacToe</vt:lpstr>
      <vt:lpstr>Spielstanderkennung TicTacToe</vt:lpstr>
      <vt:lpstr>Spielstanderkennung TicTacToe</vt:lpstr>
      <vt:lpstr>Spielstanderkennung Vier gewinnt</vt:lpstr>
      <vt:lpstr>Spielstanderkennung Vier gewinnt</vt:lpstr>
      <vt:lpstr>Spielstanderkennung Vier gewinnt</vt:lpstr>
      <vt:lpstr>Spielstanderkennung Vier gewinnt</vt:lpstr>
      <vt:lpstr>Spielstanderkennung</vt:lpstr>
      <vt:lpstr>Spieltaktik: Tic Tac Toe</vt:lpstr>
      <vt:lpstr>Spieltaktik: Vier Gewinnt</vt:lpstr>
      <vt:lpstr>Spieltaktik: Vier Gewinnt</vt:lpstr>
      <vt:lpstr>Touchscreenfähiger Finger</vt:lpstr>
      <vt:lpstr>Motoren NAO</vt:lpstr>
      <vt:lpstr>Armbewegung</vt:lpstr>
      <vt:lpstr>Armbewegung</vt:lpstr>
      <vt:lpstr>Positionierung Tablets</vt:lpstr>
      <vt:lpstr>Positionierung Tablet</vt:lpstr>
      <vt:lpstr>Positionierung Tablet</vt:lpstr>
      <vt:lpstr>Positionierung Tablet</vt:lpstr>
      <vt:lpstr>Positionierung Tablet</vt:lpstr>
      <vt:lpstr>Spielablauf</vt:lpstr>
      <vt:lpstr>Spielablauf</vt:lpstr>
      <vt:lpstr>Naolympics App</vt:lpstr>
      <vt:lpstr>Allgemeines</vt:lpstr>
      <vt:lpstr>Verbindungsaufbau</vt:lpstr>
      <vt:lpstr>PowerPoint-Präsentation</vt:lpstr>
      <vt:lpstr>Verbindungsaufbau</vt:lpstr>
      <vt:lpstr>Verbindungsaufbau</vt:lpstr>
      <vt:lpstr>JSON Konvertierung</vt:lpstr>
      <vt:lpstr>PowerPoint-Präsentation</vt:lpstr>
      <vt:lpstr>JSON Datentypen</vt:lpstr>
      <vt:lpstr>Navigation and Routing RouteAwareWidget</vt:lpstr>
      <vt:lpstr>Navigation and Routing ClientNavigationService</vt:lpstr>
      <vt:lpstr>TicTacToe</vt:lpstr>
      <vt:lpstr>Connect4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Naolympics</dc:title>
  <cp:lastModifiedBy>Michael Schmitt</cp:lastModifiedBy>
  <cp:revision>1</cp:revision>
  <dcterms:modified xsi:type="dcterms:W3CDTF">2023-10-02T14:46:48Z</dcterms:modified>
</cp:coreProperties>
</file>